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12192000"/>
  <p:embeddedFontLst>
    <p:embeddedFont>
      <p:font typeface="MiSans" panose="020B0604020202020204" charset="-122"/>
      <p:regular r:id="rId24"/>
    </p:embeddedFont>
    <p:embeddedFont>
      <p:font typeface="Noto Sans SC" panose="020B0604020202020204" charset="-128"/>
      <p:regular r:id="rId25"/>
    </p:embeddedFont>
  </p:embeddedFontLst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34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6993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03430" cy="70707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52575" y="1550035"/>
            <a:ext cx="6264275" cy="2274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Connecta amb Empatia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820545" y="4554855"/>
            <a:ext cx="2058035" cy="2466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 AI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8-27-20:07:28-d2nfa018bjvh7rlj0et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805" y="4500245"/>
            <a:ext cx="2195830" cy="54419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52359" y="4554855"/>
            <a:ext cx="172625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8" name="Image 3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30495"/>
            <a:ext cx="2066290" cy="1627505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8-27-20:07:28-d2nfa018bjvh7rlj0f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745730" y="584200"/>
            <a:ext cx="3561080" cy="6280150"/>
          </a:xfrm>
          <a:prstGeom prst="rect">
            <a:avLst/>
          </a:prstGeom>
        </p:spPr>
      </p:pic>
      <p:pic>
        <p:nvPicPr>
          <p:cNvPr id="11" name="Image 2" descr="https://kimi-img.moonshot.cn/pub/slides/slides_tmpl/image/25-08-27-20:07:28-d2nfa018bjvh7rlj0etg.png">
            <a:extLst>
              <a:ext uri="{FF2B5EF4-FFF2-40B4-BE49-F238E27FC236}">
                <a16:creationId xmlns:a16="http://schemas.microsoft.com/office/drawing/2014/main" id="{C942BC33-4272-6DE5-1852-9DDC0B973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115" y="4528185"/>
            <a:ext cx="2195830" cy="54419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545" y="3815080"/>
            <a:ext cx="5547360" cy="4921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Activitat vivencial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60.png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 rot="5400000" flipH="1">
            <a:off x="8475980" y="2972435"/>
            <a:ext cx="1301115" cy="9766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3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7:28-d2nfa018bjvh7rlj0f7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385" y="1950085"/>
            <a:ext cx="4074795" cy="377825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53894" y="1524425"/>
            <a:ext cx="5943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Practiquem en Parella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253894" y="2336955"/>
            <a:ext cx="5435600" cy="1524000"/>
          </a:xfrm>
          <a:custGeom>
            <a:avLst/>
            <a:gdLst/>
            <a:ahLst/>
            <a:cxnLst/>
            <a:rect l="l" t="t" r="r" b="b"/>
            <a:pathLst>
              <a:path w="5435600" h="1524000">
                <a:moveTo>
                  <a:pt x="101605" y="0"/>
                </a:moveTo>
                <a:lnTo>
                  <a:pt x="5333995" y="0"/>
                </a:lnTo>
                <a:cubicBezTo>
                  <a:pt x="5390110" y="0"/>
                  <a:pt x="5435600" y="45490"/>
                  <a:pt x="5435600" y="101605"/>
                </a:cubicBezTo>
                <a:lnTo>
                  <a:pt x="5435600" y="1422395"/>
                </a:lnTo>
                <a:cubicBezTo>
                  <a:pt x="5435600" y="1478510"/>
                  <a:pt x="5390110" y="1524000"/>
                  <a:pt x="53339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3341B8">
              <a:alpha val="10196"/>
            </a:srgbClr>
          </a:solidFill>
          <a:ln/>
        </p:spPr>
      </p:sp>
      <p:sp>
        <p:nvSpPr>
          <p:cNvPr id="7" name="Text 2"/>
          <p:cNvSpPr/>
          <p:nvPr/>
        </p:nvSpPr>
        <p:spPr>
          <a:xfrm>
            <a:off x="456938" y="2540000"/>
            <a:ext cx="5537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3341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PAS 1: En Parelles (20 minuts)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56938" y="2895417"/>
            <a:ext cx="50292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Targetes amb problemes juvenils reals. Torns de 5 minuts: un explica, l'altre escolta i formula les preguntes màgiques. Es canvia de rol.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253894" y="4063718"/>
            <a:ext cx="5435600" cy="1270000"/>
          </a:xfrm>
          <a:custGeom>
            <a:avLst/>
            <a:gdLst/>
            <a:ahLst/>
            <a:cxnLst/>
            <a:rect l="l" t="t" r="r" b="b"/>
            <a:pathLst>
              <a:path w="5435600" h="1270000">
                <a:moveTo>
                  <a:pt x="101600" y="0"/>
                </a:moveTo>
                <a:lnTo>
                  <a:pt x="5334000" y="0"/>
                </a:lnTo>
                <a:cubicBezTo>
                  <a:pt x="5390075" y="0"/>
                  <a:pt x="5435600" y="45525"/>
                  <a:pt x="5435600" y="101600"/>
                </a:cubicBezTo>
                <a:lnTo>
                  <a:pt x="5435600" y="1168400"/>
                </a:lnTo>
                <a:cubicBezTo>
                  <a:pt x="5435600" y="1224475"/>
                  <a:pt x="5390075" y="1270000"/>
                  <a:pt x="53340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D5EFF">
              <a:alpha val="10196"/>
            </a:srgbClr>
          </a:solidFill>
          <a:ln/>
        </p:spPr>
      </p:sp>
      <p:sp>
        <p:nvSpPr>
          <p:cNvPr id="10" name="Text 5"/>
          <p:cNvSpPr/>
          <p:nvPr/>
        </p:nvSpPr>
        <p:spPr>
          <a:xfrm>
            <a:off x="456938" y="4266760"/>
            <a:ext cx="5537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4D5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PAS 2: Reflexió Individual (8 minuts)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456938" y="4622177"/>
            <a:ext cx="5029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Escriu: com m'he sentit quan m'han entès? Quines paraules o actituds m'han fet sentir comprès/a?</a:t>
            </a:r>
            <a:endParaRPr lang="en-US" sz="1600" dirty="0"/>
          </a:p>
        </p:txBody>
      </p:sp>
      <p:pic>
        <p:nvPicPr>
          <p:cNvPr id="12" name="Image 3" descr="https://kimi-web-img.moonshot.cn/img/preview.21cnjy.com/083dfb74e8c732d127fc4fc3300dbe4b2d9d92a2.png"/>
          <p:cNvPicPr>
            <a:picLocks noChangeAspect="1"/>
          </p:cNvPicPr>
          <p:nvPr/>
        </p:nvPicPr>
        <p:blipFill>
          <a:blip r:embed="rId6"/>
          <a:srcRect l="21860" r="21860"/>
          <a:stretch/>
        </p:blipFill>
        <p:spPr>
          <a:xfrm>
            <a:off x="7111858" y="1523895"/>
            <a:ext cx="3810000" cy="3810000"/>
          </a:xfrm>
          <a:prstGeom prst="roundRect">
            <a:avLst>
              <a:gd name="adj" fmla="val 4000"/>
            </a:avLst>
          </a:prstGeom>
        </p:spPr>
      </p:pic>
      <p:sp>
        <p:nvSpPr>
          <p:cNvPr id="13" name="Shape 7"/>
          <p:cNvSpPr/>
          <p:nvPr/>
        </p:nvSpPr>
        <p:spPr>
          <a:xfrm>
            <a:off x="10147420" y="4644678"/>
            <a:ext cx="977900" cy="889000"/>
          </a:xfrm>
          <a:custGeom>
            <a:avLst/>
            <a:gdLst/>
            <a:ahLst/>
            <a:cxnLst/>
            <a:rect l="l" t="t" r="r" b="b"/>
            <a:pathLst>
              <a:path w="977900" h="889000">
                <a:moveTo>
                  <a:pt x="444500" y="0"/>
                </a:moveTo>
                <a:lnTo>
                  <a:pt x="533400" y="0"/>
                </a:lnTo>
                <a:cubicBezTo>
                  <a:pt x="778726" y="0"/>
                  <a:pt x="977900" y="199174"/>
                  <a:pt x="977900" y="444500"/>
                </a:cubicBezTo>
                <a:lnTo>
                  <a:pt x="977900" y="444500"/>
                </a:lnTo>
                <a:cubicBezTo>
                  <a:pt x="977900" y="689826"/>
                  <a:pt x="778726" y="889000"/>
                  <a:pt x="533400" y="889000"/>
                </a:cubicBezTo>
                <a:lnTo>
                  <a:pt x="444500" y="889000"/>
                </a:lnTo>
                <a:cubicBezTo>
                  <a:pt x="199174" y="889000"/>
                  <a:pt x="0" y="689826"/>
                  <a:pt x="0" y="444500"/>
                </a:cubicBezTo>
                <a:lnTo>
                  <a:pt x="0" y="444500"/>
                </a:lnTo>
                <a:cubicBezTo>
                  <a:pt x="0" y="199174"/>
                  <a:pt x="199174" y="0"/>
                  <a:pt x="444500" y="0"/>
                </a:cubicBezTo>
                <a:close/>
              </a:path>
            </a:pathLst>
          </a:custGeom>
          <a:solidFill>
            <a:srgbClr val="6052C8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4" name="Shape 8"/>
          <p:cNvSpPr/>
          <p:nvPr/>
        </p:nvSpPr>
        <p:spPr>
          <a:xfrm>
            <a:off x="10350464" y="4847723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285750" y="14288"/>
                </a:moveTo>
                <a:cubicBezTo>
                  <a:pt x="337006" y="14288"/>
                  <a:pt x="378619" y="55901"/>
                  <a:pt x="378619" y="107156"/>
                </a:cubicBezTo>
                <a:cubicBezTo>
                  <a:pt x="378619" y="158412"/>
                  <a:pt x="337006" y="200025"/>
                  <a:pt x="285750" y="200025"/>
                </a:cubicBezTo>
                <a:cubicBezTo>
                  <a:pt x="234494" y="200025"/>
                  <a:pt x="192881" y="158412"/>
                  <a:pt x="192881" y="107156"/>
                </a:cubicBezTo>
                <a:cubicBezTo>
                  <a:pt x="192881" y="55901"/>
                  <a:pt x="234494" y="14288"/>
                  <a:pt x="285750" y="14288"/>
                </a:cubicBezTo>
                <a:close/>
                <a:moveTo>
                  <a:pt x="85725" y="78581"/>
                </a:moveTo>
                <a:cubicBezTo>
                  <a:pt x="121210" y="78581"/>
                  <a:pt x="150019" y="107390"/>
                  <a:pt x="150019" y="142875"/>
                </a:cubicBezTo>
                <a:cubicBezTo>
                  <a:pt x="150019" y="178360"/>
                  <a:pt x="121210" y="207169"/>
                  <a:pt x="85725" y="207169"/>
                </a:cubicBezTo>
                <a:cubicBezTo>
                  <a:pt x="50240" y="207169"/>
                  <a:pt x="21431" y="178360"/>
                  <a:pt x="21431" y="142875"/>
                </a:cubicBezTo>
                <a:cubicBezTo>
                  <a:pt x="21431" y="107390"/>
                  <a:pt x="50240" y="78581"/>
                  <a:pt x="85725" y="78581"/>
                </a:cubicBezTo>
                <a:close/>
                <a:moveTo>
                  <a:pt x="0" y="371475"/>
                </a:moveTo>
                <a:cubicBezTo>
                  <a:pt x="0" y="308342"/>
                  <a:pt x="51167" y="257175"/>
                  <a:pt x="114300" y="257175"/>
                </a:cubicBezTo>
                <a:cubicBezTo>
                  <a:pt x="125730" y="257175"/>
                  <a:pt x="136803" y="258872"/>
                  <a:pt x="147251" y="261997"/>
                </a:cubicBezTo>
                <a:cubicBezTo>
                  <a:pt x="117872" y="294858"/>
                  <a:pt x="100013" y="338257"/>
                  <a:pt x="100013" y="385763"/>
                </a:cubicBezTo>
                <a:lnTo>
                  <a:pt x="100013" y="400050"/>
                </a:lnTo>
                <a:cubicBezTo>
                  <a:pt x="100013" y="410230"/>
                  <a:pt x="102156" y="419874"/>
                  <a:pt x="105995" y="428625"/>
                </a:cubicBezTo>
                <a:lnTo>
                  <a:pt x="28575" y="428625"/>
                </a:lnTo>
                <a:cubicBezTo>
                  <a:pt x="12769" y="428625"/>
                  <a:pt x="0" y="415856"/>
                  <a:pt x="0" y="400050"/>
                </a:cubicBezTo>
                <a:lnTo>
                  <a:pt x="0" y="371475"/>
                </a:lnTo>
                <a:close/>
                <a:moveTo>
                  <a:pt x="465505" y="428625"/>
                </a:moveTo>
                <a:cubicBezTo>
                  <a:pt x="469344" y="419874"/>
                  <a:pt x="471488" y="410230"/>
                  <a:pt x="471488" y="400050"/>
                </a:cubicBezTo>
                <a:lnTo>
                  <a:pt x="471488" y="385763"/>
                </a:lnTo>
                <a:cubicBezTo>
                  <a:pt x="471488" y="338257"/>
                  <a:pt x="453628" y="294858"/>
                  <a:pt x="424249" y="261997"/>
                </a:cubicBezTo>
                <a:cubicBezTo>
                  <a:pt x="434697" y="258872"/>
                  <a:pt x="445770" y="257175"/>
                  <a:pt x="457200" y="257175"/>
                </a:cubicBezTo>
                <a:cubicBezTo>
                  <a:pt x="520333" y="257175"/>
                  <a:pt x="571500" y="308342"/>
                  <a:pt x="571500" y="371475"/>
                </a:cubicBezTo>
                <a:lnTo>
                  <a:pt x="571500" y="400050"/>
                </a:lnTo>
                <a:cubicBezTo>
                  <a:pt x="571500" y="415856"/>
                  <a:pt x="558731" y="428625"/>
                  <a:pt x="542925" y="428625"/>
                </a:cubicBezTo>
                <a:lnTo>
                  <a:pt x="465505" y="428625"/>
                </a:lnTo>
                <a:close/>
                <a:moveTo>
                  <a:pt x="421481" y="142875"/>
                </a:moveTo>
                <a:cubicBezTo>
                  <a:pt x="421481" y="107390"/>
                  <a:pt x="450290" y="78581"/>
                  <a:pt x="485775" y="78581"/>
                </a:cubicBezTo>
                <a:cubicBezTo>
                  <a:pt x="521260" y="78581"/>
                  <a:pt x="550069" y="107390"/>
                  <a:pt x="550069" y="142875"/>
                </a:cubicBezTo>
                <a:cubicBezTo>
                  <a:pt x="550069" y="178360"/>
                  <a:pt x="521260" y="207169"/>
                  <a:pt x="485775" y="207169"/>
                </a:cubicBezTo>
                <a:cubicBezTo>
                  <a:pt x="450290" y="207169"/>
                  <a:pt x="421481" y="178360"/>
                  <a:pt x="421481" y="142875"/>
                </a:cubicBezTo>
                <a:close/>
                <a:moveTo>
                  <a:pt x="142875" y="385763"/>
                </a:moveTo>
                <a:cubicBezTo>
                  <a:pt x="142875" y="306824"/>
                  <a:pt x="206812" y="242888"/>
                  <a:pt x="285750" y="242888"/>
                </a:cubicBezTo>
                <a:cubicBezTo>
                  <a:pt x="364688" y="242888"/>
                  <a:pt x="428625" y="306824"/>
                  <a:pt x="428625" y="385763"/>
                </a:cubicBezTo>
                <a:lnTo>
                  <a:pt x="428625" y="400050"/>
                </a:lnTo>
                <a:cubicBezTo>
                  <a:pt x="428625" y="415856"/>
                  <a:pt x="415856" y="428625"/>
                  <a:pt x="400050" y="428625"/>
                </a:cubicBezTo>
                <a:lnTo>
                  <a:pt x="171450" y="428625"/>
                </a:lnTo>
                <a:cubicBezTo>
                  <a:pt x="155644" y="428625"/>
                  <a:pt x="142875" y="415856"/>
                  <a:pt x="142875" y="400050"/>
                </a:cubicBezTo>
                <a:lnTo>
                  <a:pt x="142875" y="385763"/>
                </a:lnTo>
                <a:close/>
              </a:path>
            </a:pathLst>
          </a:custGeom>
          <a:solidFill>
            <a:srgbClr val="FFFFFF"/>
          </a:solidFill>
          <a:ln/>
        </p:spPr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53894" y="991124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Reflexió Individual Breu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-106" y="1701958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Després de l'intercanvi, agafa un paper i escriu: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253894" y="2463639"/>
            <a:ext cx="8534400" cy="2794000"/>
          </a:xfrm>
          <a:custGeom>
            <a:avLst/>
            <a:gdLst/>
            <a:ahLst/>
            <a:cxnLst/>
            <a:rect l="l" t="t" r="r" b="b"/>
            <a:pathLst>
              <a:path w="8534400" h="2794000">
                <a:moveTo>
                  <a:pt x="152413" y="0"/>
                </a:moveTo>
                <a:lnTo>
                  <a:pt x="8381987" y="0"/>
                </a:lnTo>
                <a:cubicBezTo>
                  <a:pt x="8466163" y="0"/>
                  <a:pt x="8534400" y="68237"/>
                  <a:pt x="8534400" y="152413"/>
                </a:cubicBezTo>
                <a:lnTo>
                  <a:pt x="8534400" y="2641587"/>
                </a:lnTo>
                <a:cubicBezTo>
                  <a:pt x="8534400" y="2725763"/>
                  <a:pt x="8466163" y="2794000"/>
                  <a:pt x="8381987" y="2794000"/>
                </a:cubicBezTo>
                <a:lnTo>
                  <a:pt x="152413" y="2794000"/>
                </a:lnTo>
                <a:cubicBezTo>
                  <a:pt x="68237" y="2794000"/>
                  <a:pt x="0" y="2725763"/>
                  <a:pt x="0" y="2641587"/>
                </a:cubicBezTo>
                <a:lnTo>
                  <a:pt x="0" y="152413"/>
                </a:lnTo>
                <a:cubicBezTo>
                  <a:pt x="0" y="68237"/>
                  <a:pt x="68237" y="0"/>
                  <a:pt x="152413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8" name="Shape 3"/>
          <p:cNvSpPr/>
          <p:nvPr/>
        </p:nvSpPr>
        <p:spPr>
          <a:xfrm>
            <a:off x="710959" y="286990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77937" y="20166"/>
                </a:moveTo>
                <a:cubicBezTo>
                  <a:pt x="289099" y="7367"/>
                  <a:pt x="305246" y="0"/>
                  <a:pt x="322287" y="0"/>
                </a:cubicBezTo>
                <a:cubicBezTo>
                  <a:pt x="354732" y="0"/>
                  <a:pt x="381074" y="26343"/>
                  <a:pt x="381074" y="58787"/>
                </a:cubicBezTo>
                <a:cubicBezTo>
                  <a:pt x="381074" y="75754"/>
                  <a:pt x="373707" y="91976"/>
                  <a:pt x="360908" y="103138"/>
                </a:cubicBezTo>
                <a:lnTo>
                  <a:pt x="211113" y="233511"/>
                </a:lnTo>
                <a:lnTo>
                  <a:pt x="203150" y="225475"/>
                </a:lnTo>
                <a:lnTo>
                  <a:pt x="155525" y="177850"/>
                </a:lnTo>
                <a:lnTo>
                  <a:pt x="147489" y="169887"/>
                </a:lnTo>
                <a:lnTo>
                  <a:pt x="277937" y="20166"/>
                </a:lnTo>
                <a:close/>
                <a:moveTo>
                  <a:pt x="119881" y="192732"/>
                </a:moveTo>
                <a:cubicBezTo>
                  <a:pt x="120551" y="193477"/>
                  <a:pt x="139898" y="212824"/>
                  <a:pt x="177850" y="250775"/>
                </a:cubicBezTo>
                <a:lnTo>
                  <a:pt x="188193" y="261119"/>
                </a:lnTo>
                <a:lnTo>
                  <a:pt x="175468" y="316334"/>
                </a:lnTo>
                <a:cubicBezTo>
                  <a:pt x="172566" y="329059"/>
                  <a:pt x="162892" y="339179"/>
                  <a:pt x="150316" y="342677"/>
                </a:cubicBezTo>
                <a:lnTo>
                  <a:pt x="23961" y="378023"/>
                </a:lnTo>
                <a:lnTo>
                  <a:pt x="92646" y="309339"/>
                </a:lnTo>
                <a:cubicBezTo>
                  <a:pt x="93538" y="309414"/>
                  <a:pt x="94357" y="309488"/>
                  <a:pt x="95250" y="309488"/>
                </a:cubicBezTo>
                <a:cubicBezTo>
                  <a:pt x="108421" y="309488"/>
                  <a:pt x="119063" y="298847"/>
                  <a:pt x="119063" y="285676"/>
                </a:cubicBezTo>
                <a:cubicBezTo>
                  <a:pt x="119063" y="272504"/>
                  <a:pt x="108421" y="261863"/>
                  <a:pt x="95250" y="261863"/>
                </a:cubicBezTo>
                <a:cubicBezTo>
                  <a:pt x="82079" y="261863"/>
                  <a:pt x="71438" y="272504"/>
                  <a:pt x="71438" y="285676"/>
                </a:cubicBezTo>
                <a:cubicBezTo>
                  <a:pt x="71438" y="286569"/>
                  <a:pt x="71512" y="287462"/>
                  <a:pt x="71586" y="288280"/>
                </a:cubicBezTo>
                <a:lnTo>
                  <a:pt x="2902" y="357039"/>
                </a:lnTo>
                <a:lnTo>
                  <a:pt x="38323" y="230684"/>
                </a:lnTo>
                <a:cubicBezTo>
                  <a:pt x="41821" y="218108"/>
                  <a:pt x="51941" y="208434"/>
                  <a:pt x="64666" y="205532"/>
                </a:cubicBezTo>
                <a:lnTo>
                  <a:pt x="119881" y="192732"/>
                </a:lnTo>
                <a:close/>
              </a:path>
            </a:pathLst>
          </a:custGeom>
          <a:solidFill>
            <a:srgbClr val="6052C8"/>
          </a:solidFill>
          <a:ln/>
        </p:spPr>
      </p:sp>
      <p:sp>
        <p:nvSpPr>
          <p:cNvPr id="9" name="Text 4"/>
          <p:cNvSpPr/>
          <p:nvPr/>
        </p:nvSpPr>
        <p:spPr>
          <a:xfrm>
            <a:off x="1339453" y="2869902"/>
            <a:ext cx="561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Quan algú t'ha entès bé, com et vas sentir?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339453" y="3276169"/>
            <a:ext cx="561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(Alleugerit, menys sol, escoltat, valorat...)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758584" y="3834981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217959" y="285750"/>
                </a:moveTo>
                <a:cubicBezTo>
                  <a:pt x="223391" y="269156"/>
                  <a:pt x="234255" y="254124"/>
                  <a:pt x="246534" y="241176"/>
                </a:cubicBezTo>
                <a:cubicBezTo>
                  <a:pt x="270867" y="215578"/>
                  <a:pt x="285750" y="180975"/>
                  <a:pt x="285750" y="142875"/>
                </a:cubicBezTo>
                <a:cubicBezTo>
                  <a:pt x="285750" y="63996"/>
                  <a:pt x="221754" y="0"/>
                  <a:pt x="142875" y="0"/>
                </a:cubicBezTo>
                <a:cubicBezTo>
                  <a:pt x="63996" y="0"/>
                  <a:pt x="0" y="63996"/>
                  <a:pt x="0" y="142875"/>
                </a:cubicBezTo>
                <a:cubicBezTo>
                  <a:pt x="0" y="180975"/>
                  <a:pt x="14883" y="215578"/>
                  <a:pt x="39216" y="241176"/>
                </a:cubicBezTo>
                <a:cubicBezTo>
                  <a:pt x="51495" y="254124"/>
                  <a:pt x="62433" y="269156"/>
                  <a:pt x="67791" y="285750"/>
                </a:cubicBezTo>
                <a:lnTo>
                  <a:pt x="217884" y="285750"/>
                </a:lnTo>
                <a:close/>
                <a:moveTo>
                  <a:pt x="214313" y="321469"/>
                </a:moveTo>
                <a:lnTo>
                  <a:pt x="71438" y="321469"/>
                </a:lnTo>
                <a:lnTo>
                  <a:pt x="71438" y="333375"/>
                </a:lnTo>
                <a:cubicBezTo>
                  <a:pt x="71438" y="366266"/>
                  <a:pt x="98078" y="392906"/>
                  <a:pt x="130969" y="392906"/>
                </a:cubicBezTo>
                <a:lnTo>
                  <a:pt x="154781" y="392906"/>
                </a:lnTo>
                <a:cubicBezTo>
                  <a:pt x="187672" y="392906"/>
                  <a:pt x="214313" y="366266"/>
                  <a:pt x="214313" y="333375"/>
                </a:cubicBezTo>
                <a:lnTo>
                  <a:pt x="214313" y="321469"/>
                </a:lnTo>
                <a:close/>
                <a:moveTo>
                  <a:pt x="136922" y="83344"/>
                </a:moveTo>
                <a:cubicBezTo>
                  <a:pt x="107305" y="83344"/>
                  <a:pt x="83344" y="107305"/>
                  <a:pt x="83344" y="136922"/>
                </a:cubicBezTo>
                <a:cubicBezTo>
                  <a:pt x="83344" y="146819"/>
                  <a:pt x="75381" y="154781"/>
                  <a:pt x="65484" y="154781"/>
                </a:cubicBezTo>
                <a:cubicBezTo>
                  <a:pt x="55587" y="154781"/>
                  <a:pt x="47625" y="146819"/>
                  <a:pt x="47625" y="136922"/>
                </a:cubicBezTo>
                <a:cubicBezTo>
                  <a:pt x="47625" y="87585"/>
                  <a:pt x="87585" y="47625"/>
                  <a:pt x="136922" y="47625"/>
                </a:cubicBezTo>
                <a:cubicBezTo>
                  <a:pt x="146819" y="47625"/>
                  <a:pt x="154781" y="55587"/>
                  <a:pt x="154781" y="65484"/>
                </a:cubicBezTo>
                <a:cubicBezTo>
                  <a:pt x="154781" y="75381"/>
                  <a:pt x="146819" y="83344"/>
                  <a:pt x="136922" y="83344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2" name="Text 7"/>
          <p:cNvSpPr/>
          <p:nvPr/>
        </p:nvSpPr>
        <p:spPr>
          <a:xfrm>
            <a:off x="1339453" y="3834981"/>
            <a:ext cx="70485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Què va fer o dir aquesta persona que et va fer sentir comprès/a?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1339453" y="4596842"/>
            <a:ext cx="7556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(Paraules clau, actitud, to de veu, contacte visual...)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-106" y="5561921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Recollir aquestes claus personalitza l’aprenentatge i converteix l’empatia en una eina pròpia i immediata.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545" y="3815080"/>
            <a:ext cx="5547360" cy="49351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Posada en comú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60.png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 rot="5400000" flipH="1">
            <a:off x="8475980" y="2972435"/>
            <a:ext cx="1301115" cy="9766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3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7:28-d2nfa018bjvh7rlj0f7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385" y="1950085"/>
            <a:ext cx="4074795" cy="377825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5" name="Image 3" descr="https://kimi-web-img.moonshot.cn/img/img.freepik.com/d293e835068d2a0b0a190a018a1a56f4bb6d0c5a.jpg"/>
          <p:cNvPicPr>
            <a:picLocks noChangeAspect="1"/>
          </p:cNvPicPr>
          <p:nvPr/>
        </p:nvPicPr>
        <p:blipFill>
          <a:blip r:embed="rId6"/>
          <a:srcRect l="22750" r="22750"/>
          <a:stretch/>
        </p:blipFill>
        <p:spPr>
          <a:xfrm>
            <a:off x="253894" y="888891"/>
            <a:ext cx="5537200" cy="5080000"/>
          </a:xfrm>
          <a:prstGeom prst="roundRect">
            <a:avLst>
              <a:gd name="adj" fmla="val 4000"/>
            </a:avLst>
          </a:prstGeom>
        </p:spPr>
      </p:pic>
      <p:sp>
        <p:nvSpPr>
          <p:cNvPr id="6" name="Text 0"/>
          <p:cNvSpPr/>
          <p:nvPr/>
        </p:nvSpPr>
        <p:spPr>
          <a:xfrm>
            <a:off x="6400672" y="1804008"/>
            <a:ext cx="6045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Què heu descobert?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6400672" y="2616541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Obrir debat: Quan us han entès, us heu sentit alleugerits, menys sols, valorats. Detectar aquesta sensació reforça la importància de fer el mateix amb altres.</a:t>
            </a:r>
            <a:endParaRPr lang="en-US" sz="1600" dirty="0"/>
          </a:p>
        </p:txBody>
      </p:sp>
      <p:sp>
        <p:nvSpPr>
          <p:cNvPr id="8" name="Shape 2"/>
          <p:cNvSpPr/>
          <p:nvPr/>
        </p:nvSpPr>
        <p:spPr>
          <a:xfrm>
            <a:off x="6400672" y="3936857"/>
            <a:ext cx="5537200" cy="1117600"/>
          </a:xfrm>
          <a:custGeom>
            <a:avLst/>
            <a:gdLst/>
            <a:ahLst/>
            <a:cxnLst/>
            <a:rect l="l" t="t" r="r" b="b"/>
            <a:pathLst>
              <a:path w="5537200" h="1117600">
                <a:moveTo>
                  <a:pt x="101601" y="0"/>
                </a:moveTo>
                <a:lnTo>
                  <a:pt x="5435599" y="0"/>
                </a:lnTo>
                <a:cubicBezTo>
                  <a:pt x="5491712" y="0"/>
                  <a:pt x="5537200" y="45488"/>
                  <a:pt x="5537200" y="101601"/>
                </a:cubicBezTo>
                <a:lnTo>
                  <a:pt x="5537200" y="1015999"/>
                </a:lnTo>
                <a:cubicBezTo>
                  <a:pt x="5537200" y="1072112"/>
                  <a:pt x="5491712" y="1117600"/>
                  <a:pt x="54355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4D5EFF">
              <a:alpha val="10196"/>
            </a:srgbClr>
          </a:solidFill>
          <a:ln/>
        </p:spPr>
      </p:sp>
      <p:sp>
        <p:nvSpPr>
          <p:cNvPr id="9" name="Text 3"/>
          <p:cNvSpPr/>
          <p:nvPr/>
        </p:nvSpPr>
        <p:spPr>
          <a:xfrm>
            <a:off x="6603716" y="4139902"/>
            <a:ext cx="51308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4D5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Reconeixem que escoltar amb atenció ja és una ajuda poderosa i molt poc habitual.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-106" y="1118338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Entendre o Expressar, què costa més?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253894" y="2032391"/>
            <a:ext cx="5638800" cy="2540000"/>
          </a:xfrm>
          <a:custGeom>
            <a:avLst/>
            <a:gdLst/>
            <a:ahLst/>
            <a:cxnLst/>
            <a:rect l="l" t="t" r="r" b="b"/>
            <a:pathLst>
              <a:path w="5638800" h="2540000">
                <a:moveTo>
                  <a:pt x="152400" y="0"/>
                </a:moveTo>
                <a:lnTo>
                  <a:pt x="5486400" y="0"/>
                </a:lnTo>
                <a:cubicBezTo>
                  <a:pt x="5570512" y="0"/>
                  <a:pt x="5638800" y="68288"/>
                  <a:pt x="5638800" y="152400"/>
                </a:cubicBezTo>
                <a:lnTo>
                  <a:pt x="5638800" y="2387600"/>
                </a:lnTo>
                <a:cubicBezTo>
                  <a:pt x="5638800" y="2471712"/>
                  <a:pt x="5570512" y="2540000"/>
                  <a:pt x="5486400" y="2540000"/>
                </a:cubicBezTo>
                <a:lnTo>
                  <a:pt x="152400" y="2540000"/>
                </a:lnTo>
                <a:cubicBezTo>
                  <a:pt x="68288" y="2540000"/>
                  <a:pt x="0" y="2471712"/>
                  <a:pt x="0" y="2387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3341B8">
              <a:alpha val="1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7" name="Shape 2"/>
          <p:cNvSpPr/>
          <p:nvPr/>
        </p:nvSpPr>
        <p:spPr>
          <a:xfrm>
            <a:off x="2730472" y="2337135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48816" y="-29766"/>
                </a:moveTo>
                <a:cubicBezTo>
                  <a:pt x="37624" y="-40838"/>
                  <a:pt x="19526" y="-40838"/>
                  <a:pt x="8334" y="-29766"/>
                </a:cubicBezTo>
                <a:cubicBezTo>
                  <a:pt x="-2857" y="-18693"/>
                  <a:pt x="-2738" y="-476"/>
                  <a:pt x="8334" y="10716"/>
                </a:cubicBezTo>
                <a:lnTo>
                  <a:pt x="636984" y="639366"/>
                </a:lnTo>
                <a:cubicBezTo>
                  <a:pt x="648176" y="650558"/>
                  <a:pt x="666274" y="650558"/>
                  <a:pt x="677347" y="639366"/>
                </a:cubicBezTo>
                <a:cubicBezTo>
                  <a:pt x="688419" y="628174"/>
                  <a:pt x="688538" y="610076"/>
                  <a:pt x="677347" y="599003"/>
                </a:cubicBezTo>
                <a:lnTo>
                  <a:pt x="562332" y="483989"/>
                </a:lnTo>
                <a:cubicBezTo>
                  <a:pt x="615196" y="432554"/>
                  <a:pt x="647581" y="362783"/>
                  <a:pt x="647581" y="285750"/>
                </a:cubicBezTo>
                <a:cubicBezTo>
                  <a:pt x="647581" y="127992"/>
                  <a:pt x="511135" y="0"/>
                  <a:pt x="342781" y="0"/>
                </a:cubicBezTo>
                <a:cubicBezTo>
                  <a:pt x="267772" y="0"/>
                  <a:pt x="198953" y="25479"/>
                  <a:pt x="145852" y="67628"/>
                </a:cubicBezTo>
                <a:lnTo>
                  <a:pt x="48816" y="-29766"/>
                </a:lnTo>
                <a:close/>
                <a:moveTo>
                  <a:pt x="71914" y="154781"/>
                </a:moveTo>
                <a:cubicBezTo>
                  <a:pt x="50244" y="194072"/>
                  <a:pt x="38100" y="238482"/>
                  <a:pt x="38100" y="285631"/>
                </a:cubicBezTo>
                <a:cubicBezTo>
                  <a:pt x="38100" y="350282"/>
                  <a:pt x="60960" y="409813"/>
                  <a:pt x="99536" y="457676"/>
                </a:cubicBezTo>
                <a:lnTo>
                  <a:pt x="41434" y="567571"/>
                </a:lnTo>
                <a:cubicBezTo>
                  <a:pt x="35719" y="578287"/>
                  <a:pt x="37505" y="591383"/>
                  <a:pt x="45720" y="600313"/>
                </a:cubicBezTo>
                <a:cubicBezTo>
                  <a:pt x="53935" y="609243"/>
                  <a:pt x="66794" y="611981"/>
                  <a:pt x="77986" y="607219"/>
                </a:cubicBezTo>
                <a:lnTo>
                  <a:pt x="218956" y="546854"/>
                </a:lnTo>
                <a:cubicBezTo>
                  <a:pt x="256818" y="562689"/>
                  <a:pt x="298847" y="571500"/>
                  <a:pt x="342900" y="571500"/>
                </a:cubicBezTo>
                <a:cubicBezTo>
                  <a:pt x="386239" y="571500"/>
                  <a:pt x="427315" y="563047"/>
                  <a:pt x="464701" y="547807"/>
                </a:cubicBezTo>
                <a:lnTo>
                  <a:pt x="71795" y="154900"/>
                </a:ln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8" name="Text 3"/>
          <p:cNvSpPr/>
          <p:nvPr/>
        </p:nvSpPr>
        <p:spPr>
          <a:xfrm>
            <a:off x="304637" y="3149842"/>
            <a:ext cx="553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b="1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Expressar-se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558637" y="3657625"/>
            <a:ext cx="502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Alguns troben difícil verbalitzar emocions, posar en paraules el que es sent.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6298973" y="2032391"/>
            <a:ext cx="5638800" cy="2540000"/>
          </a:xfrm>
          <a:custGeom>
            <a:avLst/>
            <a:gdLst/>
            <a:ahLst/>
            <a:cxnLst/>
            <a:rect l="l" t="t" r="r" b="b"/>
            <a:pathLst>
              <a:path w="5638800" h="2540000">
                <a:moveTo>
                  <a:pt x="152400" y="0"/>
                </a:moveTo>
                <a:lnTo>
                  <a:pt x="5486400" y="0"/>
                </a:lnTo>
                <a:cubicBezTo>
                  <a:pt x="5570512" y="0"/>
                  <a:pt x="5638800" y="68288"/>
                  <a:pt x="5638800" y="152400"/>
                </a:cubicBezTo>
                <a:lnTo>
                  <a:pt x="5638800" y="2387600"/>
                </a:lnTo>
                <a:cubicBezTo>
                  <a:pt x="5638800" y="2471712"/>
                  <a:pt x="5570512" y="2540000"/>
                  <a:pt x="5486400" y="2540000"/>
                </a:cubicBezTo>
                <a:lnTo>
                  <a:pt x="152400" y="2540000"/>
                </a:lnTo>
                <a:cubicBezTo>
                  <a:pt x="68288" y="2540000"/>
                  <a:pt x="0" y="2471712"/>
                  <a:pt x="0" y="2387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1" name="Shape 6"/>
          <p:cNvSpPr/>
          <p:nvPr/>
        </p:nvSpPr>
        <p:spPr>
          <a:xfrm>
            <a:off x="8813651" y="233713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42875" y="66675"/>
                </a:moveTo>
                <a:cubicBezTo>
                  <a:pt x="142875" y="29885"/>
                  <a:pt x="172760" y="0"/>
                  <a:pt x="209550" y="0"/>
                </a:cubicBezTo>
                <a:lnTo>
                  <a:pt x="238125" y="0"/>
                </a:lnTo>
                <a:cubicBezTo>
                  <a:pt x="259199" y="0"/>
                  <a:pt x="276225" y="17026"/>
                  <a:pt x="276225" y="38100"/>
                </a:cubicBezTo>
                <a:lnTo>
                  <a:pt x="276225" y="571500"/>
                </a:lnTo>
                <a:cubicBezTo>
                  <a:pt x="276225" y="592574"/>
                  <a:pt x="259199" y="609600"/>
                  <a:pt x="238125" y="609600"/>
                </a:cubicBezTo>
                <a:lnTo>
                  <a:pt x="200025" y="609600"/>
                </a:lnTo>
                <a:cubicBezTo>
                  <a:pt x="164544" y="609600"/>
                  <a:pt x="134660" y="585311"/>
                  <a:pt x="126206" y="552450"/>
                </a:cubicBezTo>
                <a:cubicBezTo>
                  <a:pt x="125373" y="552450"/>
                  <a:pt x="124658" y="552450"/>
                  <a:pt x="123825" y="552450"/>
                </a:cubicBezTo>
                <a:cubicBezTo>
                  <a:pt x="71199" y="552450"/>
                  <a:pt x="28575" y="509826"/>
                  <a:pt x="28575" y="457200"/>
                </a:cubicBezTo>
                <a:cubicBezTo>
                  <a:pt x="28575" y="435769"/>
                  <a:pt x="35719" y="416004"/>
                  <a:pt x="47625" y="400050"/>
                </a:cubicBezTo>
                <a:cubicBezTo>
                  <a:pt x="24527" y="382667"/>
                  <a:pt x="9525" y="355044"/>
                  <a:pt x="9525" y="323850"/>
                </a:cubicBezTo>
                <a:cubicBezTo>
                  <a:pt x="9525" y="287060"/>
                  <a:pt x="30480" y="255032"/>
                  <a:pt x="60960" y="239197"/>
                </a:cubicBezTo>
                <a:cubicBezTo>
                  <a:pt x="52507" y="224909"/>
                  <a:pt x="47625" y="208240"/>
                  <a:pt x="47625" y="190500"/>
                </a:cubicBezTo>
                <a:cubicBezTo>
                  <a:pt x="47625" y="137874"/>
                  <a:pt x="90249" y="95250"/>
                  <a:pt x="142875" y="95250"/>
                </a:cubicBezTo>
                <a:lnTo>
                  <a:pt x="142875" y="66675"/>
                </a:lnTo>
                <a:close/>
                <a:moveTo>
                  <a:pt x="466725" y="66675"/>
                </a:moveTo>
                <a:lnTo>
                  <a:pt x="466725" y="95250"/>
                </a:lnTo>
                <a:cubicBezTo>
                  <a:pt x="519351" y="95250"/>
                  <a:pt x="561975" y="137874"/>
                  <a:pt x="561975" y="190500"/>
                </a:cubicBezTo>
                <a:cubicBezTo>
                  <a:pt x="561975" y="208359"/>
                  <a:pt x="557093" y="225028"/>
                  <a:pt x="548640" y="239197"/>
                </a:cubicBezTo>
                <a:cubicBezTo>
                  <a:pt x="579239" y="255032"/>
                  <a:pt x="600075" y="286941"/>
                  <a:pt x="600075" y="323850"/>
                </a:cubicBezTo>
                <a:cubicBezTo>
                  <a:pt x="600075" y="355044"/>
                  <a:pt x="585073" y="382667"/>
                  <a:pt x="561975" y="400050"/>
                </a:cubicBezTo>
                <a:cubicBezTo>
                  <a:pt x="573881" y="416004"/>
                  <a:pt x="581025" y="435769"/>
                  <a:pt x="581025" y="457200"/>
                </a:cubicBezTo>
                <a:cubicBezTo>
                  <a:pt x="581025" y="509826"/>
                  <a:pt x="538401" y="552450"/>
                  <a:pt x="485775" y="552450"/>
                </a:cubicBezTo>
                <a:cubicBezTo>
                  <a:pt x="484942" y="552450"/>
                  <a:pt x="484227" y="552450"/>
                  <a:pt x="483394" y="552450"/>
                </a:cubicBezTo>
                <a:cubicBezTo>
                  <a:pt x="474940" y="585311"/>
                  <a:pt x="445056" y="609600"/>
                  <a:pt x="409575" y="609600"/>
                </a:cubicBezTo>
                <a:lnTo>
                  <a:pt x="371475" y="609600"/>
                </a:lnTo>
                <a:cubicBezTo>
                  <a:pt x="350401" y="609600"/>
                  <a:pt x="333375" y="592574"/>
                  <a:pt x="333375" y="571500"/>
                </a:cubicBezTo>
                <a:lnTo>
                  <a:pt x="333375" y="38100"/>
                </a:lnTo>
                <a:cubicBezTo>
                  <a:pt x="333375" y="17026"/>
                  <a:pt x="350401" y="0"/>
                  <a:pt x="371475" y="0"/>
                </a:cubicBezTo>
                <a:lnTo>
                  <a:pt x="400050" y="0"/>
                </a:lnTo>
                <a:cubicBezTo>
                  <a:pt x="436840" y="0"/>
                  <a:pt x="466725" y="29885"/>
                  <a:pt x="466725" y="66675"/>
                </a:cubicBezTo>
                <a:close/>
              </a:path>
            </a:pathLst>
          </a:custGeom>
          <a:solidFill>
            <a:srgbClr val="6052C8"/>
          </a:solidFill>
          <a:ln/>
        </p:spPr>
      </p:sp>
      <p:sp>
        <p:nvSpPr>
          <p:cNvPr id="12" name="Text 7"/>
          <p:cNvSpPr/>
          <p:nvPr/>
        </p:nvSpPr>
        <p:spPr>
          <a:xfrm>
            <a:off x="6349716" y="3149842"/>
            <a:ext cx="553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b="1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Entendre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6603716" y="3657625"/>
            <a:ext cx="502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Altres troben difícil deixar de banda prejudicis i escoltar amb una ment oberta.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253894" y="4978121"/>
            <a:ext cx="11684000" cy="762000"/>
          </a:xfrm>
          <a:custGeom>
            <a:avLst/>
            <a:gdLst/>
            <a:ahLst/>
            <a:cxnLst/>
            <a:rect l="l" t="t" r="r" b="b"/>
            <a:pathLst>
              <a:path w="11684000" h="762000">
                <a:moveTo>
                  <a:pt x="101597" y="0"/>
                </a:moveTo>
                <a:lnTo>
                  <a:pt x="11582403" y="0"/>
                </a:lnTo>
                <a:cubicBezTo>
                  <a:pt x="11638513" y="0"/>
                  <a:pt x="11684000" y="45487"/>
                  <a:pt x="11684000" y="101597"/>
                </a:cubicBezTo>
                <a:lnTo>
                  <a:pt x="11684000" y="660403"/>
                </a:lnTo>
                <a:cubicBezTo>
                  <a:pt x="11684000" y="716513"/>
                  <a:pt x="11638513" y="762000"/>
                  <a:pt x="115824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D5EFF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Text 10"/>
          <p:cNvSpPr/>
          <p:nvPr/>
        </p:nvSpPr>
        <p:spPr>
          <a:xfrm>
            <a:off x="202938" y="5181166"/>
            <a:ext cx="11785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Debat obert: Les dues coses són difícils! Per això l’empatia és una habilitat que s’entrena.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545" y="3815080"/>
            <a:ext cx="5547360" cy="4921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Claus finals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60.png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 rot="5400000" flipH="1">
            <a:off x="8475980" y="2972435"/>
            <a:ext cx="1301115" cy="9766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3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7:28-d2nfa018bjvh7rlj0f7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385" y="1950085"/>
            <a:ext cx="4074795" cy="377825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-106" y="1803481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Resum dels Aprenentatges Clau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1627188" y="2819233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3341B8">
              <a:alpha val="10196"/>
            </a:srgbClr>
          </a:solidFill>
          <a:ln/>
        </p:spPr>
      </p:sp>
      <p:sp>
        <p:nvSpPr>
          <p:cNvPr id="7" name="Shape 2"/>
          <p:cNvSpPr/>
          <p:nvPr/>
        </p:nvSpPr>
        <p:spPr>
          <a:xfrm>
            <a:off x="1893845" y="3123971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266700" y="295275"/>
                </a:moveTo>
                <a:cubicBezTo>
                  <a:pt x="345555" y="295275"/>
                  <a:pt x="409575" y="231255"/>
                  <a:pt x="409575" y="152400"/>
                </a:cubicBezTo>
                <a:cubicBezTo>
                  <a:pt x="409575" y="73545"/>
                  <a:pt x="345555" y="9525"/>
                  <a:pt x="266700" y="9525"/>
                </a:cubicBezTo>
                <a:cubicBezTo>
                  <a:pt x="187845" y="9525"/>
                  <a:pt x="123825" y="73545"/>
                  <a:pt x="123825" y="152400"/>
                </a:cubicBezTo>
                <a:cubicBezTo>
                  <a:pt x="123825" y="231255"/>
                  <a:pt x="187845" y="295275"/>
                  <a:pt x="266700" y="295275"/>
                </a:cubicBezTo>
                <a:close/>
                <a:moveTo>
                  <a:pt x="231338" y="361950"/>
                </a:moveTo>
                <a:cubicBezTo>
                  <a:pt x="114062" y="361950"/>
                  <a:pt x="19050" y="456962"/>
                  <a:pt x="19050" y="574238"/>
                </a:cubicBezTo>
                <a:cubicBezTo>
                  <a:pt x="19050" y="593765"/>
                  <a:pt x="34885" y="609600"/>
                  <a:pt x="54412" y="609600"/>
                </a:cubicBezTo>
                <a:lnTo>
                  <a:pt x="353854" y="609600"/>
                </a:lnTo>
                <a:cubicBezTo>
                  <a:pt x="310753" y="558879"/>
                  <a:pt x="285750" y="493514"/>
                  <a:pt x="285750" y="424339"/>
                </a:cubicBezTo>
                <a:lnTo>
                  <a:pt x="285750" y="387310"/>
                </a:lnTo>
                <a:cubicBezTo>
                  <a:pt x="285750" y="378619"/>
                  <a:pt x="286941" y="370046"/>
                  <a:pt x="289203" y="361950"/>
                </a:cubicBezTo>
                <a:lnTo>
                  <a:pt x="231338" y="361950"/>
                </a:lnTo>
                <a:close/>
                <a:moveTo>
                  <a:pt x="530185" y="581620"/>
                </a:moveTo>
                <a:lnTo>
                  <a:pt x="514350" y="589121"/>
                </a:lnTo>
                <a:lnTo>
                  <a:pt x="514350" y="365165"/>
                </a:lnTo>
                <a:lnTo>
                  <a:pt x="628650" y="403265"/>
                </a:lnTo>
                <a:lnTo>
                  <a:pt x="628650" y="426601"/>
                </a:lnTo>
                <a:cubicBezTo>
                  <a:pt x="628650" y="493038"/>
                  <a:pt x="590312" y="553403"/>
                  <a:pt x="530185" y="581739"/>
                </a:cubicBezTo>
                <a:close/>
                <a:moveTo>
                  <a:pt x="502325" y="308967"/>
                </a:moveTo>
                <a:lnTo>
                  <a:pt x="368975" y="353378"/>
                </a:lnTo>
                <a:cubicBezTo>
                  <a:pt x="353377" y="358616"/>
                  <a:pt x="342900" y="373142"/>
                  <a:pt x="342900" y="389573"/>
                </a:cubicBezTo>
                <a:lnTo>
                  <a:pt x="342900" y="426601"/>
                </a:lnTo>
                <a:cubicBezTo>
                  <a:pt x="342900" y="515183"/>
                  <a:pt x="394097" y="595789"/>
                  <a:pt x="474107" y="633413"/>
                </a:cubicBezTo>
                <a:lnTo>
                  <a:pt x="496133" y="643771"/>
                </a:lnTo>
                <a:cubicBezTo>
                  <a:pt x="501848" y="646390"/>
                  <a:pt x="508040" y="647819"/>
                  <a:pt x="514231" y="647819"/>
                </a:cubicBezTo>
                <a:cubicBezTo>
                  <a:pt x="520422" y="647819"/>
                  <a:pt x="526732" y="646390"/>
                  <a:pt x="532328" y="643771"/>
                </a:cubicBezTo>
                <a:lnTo>
                  <a:pt x="554355" y="633413"/>
                </a:lnTo>
                <a:cubicBezTo>
                  <a:pt x="634603" y="595670"/>
                  <a:pt x="685800" y="515064"/>
                  <a:pt x="685800" y="426482"/>
                </a:cubicBezTo>
                <a:lnTo>
                  <a:pt x="685800" y="389453"/>
                </a:lnTo>
                <a:cubicBezTo>
                  <a:pt x="685800" y="373023"/>
                  <a:pt x="675323" y="358497"/>
                  <a:pt x="659725" y="353258"/>
                </a:cubicBezTo>
                <a:lnTo>
                  <a:pt x="526375" y="308848"/>
                </a:lnTo>
                <a:cubicBezTo>
                  <a:pt x="518517" y="306229"/>
                  <a:pt x="510064" y="306229"/>
                  <a:pt x="502325" y="308848"/>
                </a:cubicBez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8" name="Text 3"/>
          <p:cNvSpPr/>
          <p:nvPr/>
        </p:nvSpPr>
        <p:spPr>
          <a:xfrm>
            <a:off x="1373365" y="4190752"/>
            <a:ext cx="1727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Definició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776387" y="4546166"/>
            <a:ext cx="2921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Imaginar la vivència aliena. </a:t>
            </a:r>
            <a:r>
              <a:rPr lang="en-US" sz="14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Entendre ≠ Justificar.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4002059" y="3301857"/>
            <a:ext cx="838200" cy="1270000"/>
          </a:xfrm>
          <a:prstGeom prst="rect">
            <a:avLst/>
          </a:prstGeom>
          <a:noFill/>
          <a:ln/>
        </p:spPr>
        <p:txBody>
          <a:bodyPr wrap="square" lIns="0" tIns="0" rIns="0" bIns="81280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6052C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5486265" y="2819233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4D5EFF">
              <a:alpha val="10196"/>
            </a:srgbClr>
          </a:solidFill>
          <a:ln/>
        </p:spPr>
      </p:sp>
      <p:sp>
        <p:nvSpPr>
          <p:cNvPr id="12" name="Shape 7"/>
          <p:cNvSpPr/>
          <p:nvPr/>
        </p:nvSpPr>
        <p:spPr>
          <a:xfrm>
            <a:off x="5752923" y="3123971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313611" y="-32147"/>
                </a:moveTo>
                <a:lnTo>
                  <a:pt x="331232" y="11668"/>
                </a:lnTo>
                <a:lnTo>
                  <a:pt x="375047" y="29289"/>
                </a:lnTo>
                <a:cubicBezTo>
                  <a:pt x="378619" y="30718"/>
                  <a:pt x="381000" y="34290"/>
                  <a:pt x="381000" y="38100"/>
                </a:cubicBezTo>
                <a:cubicBezTo>
                  <a:pt x="381000" y="41910"/>
                  <a:pt x="378619" y="45482"/>
                  <a:pt x="375047" y="46911"/>
                </a:cubicBezTo>
                <a:lnTo>
                  <a:pt x="331232" y="64532"/>
                </a:lnTo>
                <a:lnTo>
                  <a:pt x="313611" y="108347"/>
                </a:lnTo>
                <a:cubicBezTo>
                  <a:pt x="312182" y="111919"/>
                  <a:pt x="308610" y="114300"/>
                  <a:pt x="304800" y="114300"/>
                </a:cubicBezTo>
                <a:cubicBezTo>
                  <a:pt x="300990" y="114300"/>
                  <a:pt x="297418" y="111919"/>
                  <a:pt x="295989" y="108347"/>
                </a:cubicBezTo>
                <a:lnTo>
                  <a:pt x="278368" y="64532"/>
                </a:lnTo>
                <a:lnTo>
                  <a:pt x="234553" y="46911"/>
                </a:lnTo>
                <a:cubicBezTo>
                  <a:pt x="230981" y="45482"/>
                  <a:pt x="228600" y="41910"/>
                  <a:pt x="228600" y="38100"/>
                </a:cubicBezTo>
                <a:cubicBezTo>
                  <a:pt x="228600" y="34290"/>
                  <a:pt x="230981" y="30718"/>
                  <a:pt x="234553" y="29289"/>
                </a:cubicBezTo>
                <a:lnTo>
                  <a:pt x="278368" y="11668"/>
                </a:lnTo>
                <a:lnTo>
                  <a:pt x="295989" y="-32147"/>
                </a:lnTo>
                <a:cubicBezTo>
                  <a:pt x="297418" y="-35719"/>
                  <a:pt x="300990" y="-38100"/>
                  <a:pt x="304800" y="-38100"/>
                </a:cubicBezTo>
                <a:cubicBezTo>
                  <a:pt x="308610" y="-38100"/>
                  <a:pt x="312182" y="-35719"/>
                  <a:pt x="313611" y="-32147"/>
                </a:cubicBezTo>
                <a:close/>
                <a:moveTo>
                  <a:pt x="131802" y="49649"/>
                </a:moveTo>
                <a:lnTo>
                  <a:pt x="157401" y="109299"/>
                </a:lnTo>
                <a:lnTo>
                  <a:pt x="217051" y="134898"/>
                </a:lnTo>
                <a:cubicBezTo>
                  <a:pt x="224076" y="137874"/>
                  <a:pt x="228600" y="144780"/>
                  <a:pt x="228600" y="152400"/>
                </a:cubicBezTo>
                <a:cubicBezTo>
                  <a:pt x="228600" y="160020"/>
                  <a:pt x="224076" y="166926"/>
                  <a:pt x="217051" y="169902"/>
                </a:cubicBezTo>
                <a:lnTo>
                  <a:pt x="157401" y="195501"/>
                </a:lnTo>
                <a:lnTo>
                  <a:pt x="131802" y="255151"/>
                </a:lnTo>
                <a:cubicBezTo>
                  <a:pt x="128826" y="262176"/>
                  <a:pt x="121920" y="266700"/>
                  <a:pt x="114300" y="266700"/>
                </a:cubicBezTo>
                <a:cubicBezTo>
                  <a:pt x="106680" y="266700"/>
                  <a:pt x="99774" y="262176"/>
                  <a:pt x="96798" y="255151"/>
                </a:cubicBezTo>
                <a:lnTo>
                  <a:pt x="71199" y="195501"/>
                </a:lnTo>
                <a:lnTo>
                  <a:pt x="11549" y="169902"/>
                </a:lnTo>
                <a:cubicBezTo>
                  <a:pt x="4524" y="166926"/>
                  <a:pt x="0" y="160020"/>
                  <a:pt x="0" y="152400"/>
                </a:cubicBezTo>
                <a:cubicBezTo>
                  <a:pt x="0" y="144780"/>
                  <a:pt x="4524" y="137874"/>
                  <a:pt x="11549" y="134898"/>
                </a:cubicBezTo>
                <a:lnTo>
                  <a:pt x="71199" y="109299"/>
                </a:lnTo>
                <a:lnTo>
                  <a:pt x="96798" y="49649"/>
                </a:lnTo>
                <a:cubicBezTo>
                  <a:pt x="99774" y="42624"/>
                  <a:pt x="106680" y="38100"/>
                  <a:pt x="114300" y="38100"/>
                </a:cubicBezTo>
                <a:cubicBezTo>
                  <a:pt x="121920" y="38100"/>
                  <a:pt x="128826" y="42624"/>
                  <a:pt x="131802" y="49649"/>
                </a:cubicBezTo>
                <a:close/>
                <a:moveTo>
                  <a:pt x="552450" y="361950"/>
                </a:moveTo>
                <a:cubicBezTo>
                  <a:pt x="560070" y="361950"/>
                  <a:pt x="566976" y="366474"/>
                  <a:pt x="569952" y="373499"/>
                </a:cubicBezTo>
                <a:lnTo>
                  <a:pt x="595551" y="433149"/>
                </a:lnTo>
                <a:lnTo>
                  <a:pt x="655201" y="458748"/>
                </a:lnTo>
                <a:cubicBezTo>
                  <a:pt x="662226" y="461724"/>
                  <a:pt x="666750" y="468630"/>
                  <a:pt x="666750" y="476250"/>
                </a:cubicBezTo>
                <a:cubicBezTo>
                  <a:pt x="666750" y="483870"/>
                  <a:pt x="662226" y="490776"/>
                  <a:pt x="655201" y="493752"/>
                </a:cubicBezTo>
                <a:lnTo>
                  <a:pt x="595551" y="519351"/>
                </a:lnTo>
                <a:lnTo>
                  <a:pt x="569952" y="579001"/>
                </a:lnTo>
                <a:cubicBezTo>
                  <a:pt x="566976" y="586026"/>
                  <a:pt x="560070" y="590550"/>
                  <a:pt x="552450" y="590550"/>
                </a:cubicBezTo>
                <a:cubicBezTo>
                  <a:pt x="544830" y="590550"/>
                  <a:pt x="537924" y="586026"/>
                  <a:pt x="534948" y="579001"/>
                </a:cubicBezTo>
                <a:lnTo>
                  <a:pt x="509349" y="519351"/>
                </a:lnTo>
                <a:lnTo>
                  <a:pt x="449699" y="493752"/>
                </a:lnTo>
                <a:cubicBezTo>
                  <a:pt x="442674" y="490776"/>
                  <a:pt x="438150" y="483870"/>
                  <a:pt x="438150" y="476250"/>
                </a:cubicBezTo>
                <a:cubicBezTo>
                  <a:pt x="438150" y="468630"/>
                  <a:pt x="442674" y="461724"/>
                  <a:pt x="449699" y="458748"/>
                </a:cubicBezTo>
                <a:lnTo>
                  <a:pt x="509349" y="433149"/>
                </a:lnTo>
                <a:lnTo>
                  <a:pt x="534948" y="373499"/>
                </a:lnTo>
                <a:cubicBezTo>
                  <a:pt x="537924" y="366474"/>
                  <a:pt x="544830" y="361950"/>
                  <a:pt x="552450" y="361950"/>
                </a:cubicBezTo>
                <a:close/>
                <a:moveTo>
                  <a:pt x="547688" y="0"/>
                </a:moveTo>
                <a:cubicBezTo>
                  <a:pt x="560784" y="0"/>
                  <a:pt x="573405" y="5239"/>
                  <a:pt x="582811" y="14526"/>
                </a:cubicBezTo>
                <a:lnTo>
                  <a:pt x="633174" y="64889"/>
                </a:lnTo>
                <a:cubicBezTo>
                  <a:pt x="642461" y="74295"/>
                  <a:pt x="647700" y="86916"/>
                  <a:pt x="647700" y="100013"/>
                </a:cubicBezTo>
                <a:cubicBezTo>
                  <a:pt x="647700" y="113109"/>
                  <a:pt x="642461" y="125730"/>
                  <a:pt x="633174" y="135136"/>
                </a:cubicBezTo>
                <a:lnTo>
                  <a:pt x="528161" y="240149"/>
                </a:lnTo>
                <a:lnTo>
                  <a:pt x="407551" y="119539"/>
                </a:lnTo>
                <a:lnTo>
                  <a:pt x="512564" y="14526"/>
                </a:lnTo>
                <a:cubicBezTo>
                  <a:pt x="521970" y="5239"/>
                  <a:pt x="534591" y="0"/>
                  <a:pt x="547688" y="0"/>
                </a:cubicBezTo>
                <a:close/>
                <a:moveTo>
                  <a:pt x="52626" y="474464"/>
                </a:moveTo>
                <a:lnTo>
                  <a:pt x="367189" y="159901"/>
                </a:lnTo>
                <a:lnTo>
                  <a:pt x="487799" y="280511"/>
                </a:lnTo>
                <a:lnTo>
                  <a:pt x="173236" y="595074"/>
                </a:lnTo>
                <a:cubicBezTo>
                  <a:pt x="163830" y="604361"/>
                  <a:pt x="151209" y="609600"/>
                  <a:pt x="138113" y="609600"/>
                </a:cubicBezTo>
                <a:cubicBezTo>
                  <a:pt x="125016" y="609600"/>
                  <a:pt x="112395" y="604361"/>
                  <a:pt x="102989" y="595074"/>
                </a:cubicBezTo>
                <a:lnTo>
                  <a:pt x="52626" y="544711"/>
                </a:lnTo>
                <a:cubicBezTo>
                  <a:pt x="43339" y="535305"/>
                  <a:pt x="38100" y="522684"/>
                  <a:pt x="38100" y="509588"/>
                </a:cubicBezTo>
                <a:cubicBezTo>
                  <a:pt x="38100" y="496491"/>
                  <a:pt x="43339" y="483870"/>
                  <a:pt x="52626" y="474464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3" name="Text 8"/>
          <p:cNvSpPr/>
          <p:nvPr/>
        </p:nvSpPr>
        <p:spPr>
          <a:xfrm>
            <a:off x="5489703" y="4190752"/>
            <a:ext cx="1206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Eina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4635464" y="4546166"/>
            <a:ext cx="2921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Preguntes màgiques: </a:t>
            </a:r>
            <a:r>
              <a:rPr lang="en-US" sz="14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"Com et sents?"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7861137" y="3301857"/>
            <a:ext cx="838200" cy="1270000"/>
          </a:xfrm>
          <a:prstGeom prst="rect">
            <a:avLst/>
          </a:prstGeom>
          <a:noFill/>
          <a:ln/>
        </p:spPr>
        <p:txBody>
          <a:bodyPr wrap="square" lIns="0" tIns="0" rIns="0" bIns="81280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6052C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9345343" y="2819233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</p:sp>
      <p:sp>
        <p:nvSpPr>
          <p:cNvPr id="17" name="Shape 12"/>
          <p:cNvSpPr/>
          <p:nvPr/>
        </p:nvSpPr>
        <p:spPr>
          <a:xfrm>
            <a:off x="9650101" y="312397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8100" y="76200"/>
                </a:moveTo>
                <a:cubicBezTo>
                  <a:pt x="38100" y="34144"/>
                  <a:pt x="72244" y="0"/>
                  <a:pt x="114300" y="0"/>
                </a:cubicBezTo>
                <a:cubicBezTo>
                  <a:pt x="156356" y="0"/>
                  <a:pt x="190500" y="34144"/>
                  <a:pt x="190500" y="76200"/>
                </a:cubicBezTo>
                <a:cubicBezTo>
                  <a:pt x="190500" y="118256"/>
                  <a:pt x="156356" y="152400"/>
                  <a:pt x="114300" y="152400"/>
                </a:cubicBezTo>
                <a:cubicBezTo>
                  <a:pt x="72244" y="152400"/>
                  <a:pt x="38100" y="118256"/>
                  <a:pt x="38100" y="76200"/>
                </a:cubicBezTo>
                <a:close/>
                <a:moveTo>
                  <a:pt x="0" y="266700"/>
                </a:moveTo>
                <a:cubicBezTo>
                  <a:pt x="0" y="224671"/>
                  <a:pt x="34171" y="190500"/>
                  <a:pt x="76200" y="190500"/>
                </a:cubicBezTo>
                <a:lnTo>
                  <a:pt x="152400" y="190500"/>
                </a:lnTo>
                <a:cubicBezTo>
                  <a:pt x="156210" y="190500"/>
                  <a:pt x="160020" y="190738"/>
                  <a:pt x="163711" y="191333"/>
                </a:cubicBezTo>
                <a:lnTo>
                  <a:pt x="110847" y="244197"/>
                </a:lnTo>
                <a:cubicBezTo>
                  <a:pt x="77391" y="277654"/>
                  <a:pt x="77391" y="331946"/>
                  <a:pt x="110847" y="365403"/>
                </a:cubicBezTo>
                <a:lnTo>
                  <a:pt x="177522" y="432078"/>
                </a:lnTo>
                <a:cubicBezTo>
                  <a:pt x="181570" y="436126"/>
                  <a:pt x="185857" y="439698"/>
                  <a:pt x="190500" y="442793"/>
                </a:cubicBezTo>
                <a:lnTo>
                  <a:pt x="190500" y="552450"/>
                </a:lnTo>
                <a:cubicBezTo>
                  <a:pt x="190500" y="584002"/>
                  <a:pt x="164902" y="609600"/>
                  <a:pt x="133350" y="609600"/>
                </a:cubicBezTo>
                <a:lnTo>
                  <a:pt x="95250" y="609600"/>
                </a:lnTo>
                <a:cubicBezTo>
                  <a:pt x="63698" y="609600"/>
                  <a:pt x="38100" y="584002"/>
                  <a:pt x="38100" y="552450"/>
                </a:cubicBezTo>
                <a:lnTo>
                  <a:pt x="38100" y="408861"/>
                </a:lnTo>
                <a:cubicBezTo>
                  <a:pt x="15359" y="395764"/>
                  <a:pt x="0" y="371118"/>
                  <a:pt x="0" y="342900"/>
                </a:cubicBezTo>
                <a:lnTo>
                  <a:pt x="0" y="266700"/>
                </a:lnTo>
                <a:close/>
                <a:moveTo>
                  <a:pt x="419100" y="76200"/>
                </a:moveTo>
                <a:cubicBezTo>
                  <a:pt x="419100" y="34144"/>
                  <a:pt x="453244" y="0"/>
                  <a:pt x="495300" y="0"/>
                </a:cubicBezTo>
                <a:cubicBezTo>
                  <a:pt x="537356" y="0"/>
                  <a:pt x="571500" y="34144"/>
                  <a:pt x="571500" y="76200"/>
                </a:cubicBezTo>
                <a:cubicBezTo>
                  <a:pt x="571500" y="118256"/>
                  <a:pt x="537356" y="152400"/>
                  <a:pt x="495300" y="152400"/>
                </a:cubicBezTo>
                <a:cubicBezTo>
                  <a:pt x="453244" y="152400"/>
                  <a:pt x="419100" y="118256"/>
                  <a:pt x="419100" y="76200"/>
                </a:cubicBezTo>
                <a:close/>
                <a:moveTo>
                  <a:pt x="498753" y="244197"/>
                </a:moveTo>
                <a:lnTo>
                  <a:pt x="445889" y="191333"/>
                </a:lnTo>
                <a:cubicBezTo>
                  <a:pt x="449580" y="190738"/>
                  <a:pt x="453390" y="190500"/>
                  <a:pt x="457200" y="190500"/>
                </a:cubicBezTo>
                <a:lnTo>
                  <a:pt x="533400" y="190500"/>
                </a:lnTo>
                <a:cubicBezTo>
                  <a:pt x="575429" y="190500"/>
                  <a:pt x="609600" y="224671"/>
                  <a:pt x="609600" y="266700"/>
                </a:cubicBezTo>
                <a:lnTo>
                  <a:pt x="609600" y="342900"/>
                </a:lnTo>
                <a:cubicBezTo>
                  <a:pt x="609600" y="371118"/>
                  <a:pt x="594241" y="395764"/>
                  <a:pt x="571500" y="408861"/>
                </a:cubicBezTo>
                <a:lnTo>
                  <a:pt x="571500" y="552450"/>
                </a:lnTo>
                <a:cubicBezTo>
                  <a:pt x="571500" y="584002"/>
                  <a:pt x="545902" y="609600"/>
                  <a:pt x="514350" y="609600"/>
                </a:cubicBezTo>
                <a:lnTo>
                  <a:pt x="476250" y="609600"/>
                </a:lnTo>
                <a:cubicBezTo>
                  <a:pt x="444698" y="609600"/>
                  <a:pt x="419100" y="584002"/>
                  <a:pt x="419100" y="552450"/>
                </a:cubicBezTo>
                <a:lnTo>
                  <a:pt x="419100" y="442793"/>
                </a:lnTo>
                <a:cubicBezTo>
                  <a:pt x="423743" y="439698"/>
                  <a:pt x="428030" y="436126"/>
                  <a:pt x="432078" y="432078"/>
                </a:cubicBezTo>
                <a:lnTo>
                  <a:pt x="498753" y="365403"/>
                </a:lnTo>
                <a:cubicBezTo>
                  <a:pt x="532209" y="331946"/>
                  <a:pt x="532209" y="277654"/>
                  <a:pt x="498753" y="244197"/>
                </a:cubicBezTo>
                <a:close/>
                <a:moveTo>
                  <a:pt x="360521" y="211693"/>
                </a:moveTo>
                <a:cubicBezTo>
                  <a:pt x="371237" y="207288"/>
                  <a:pt x="383500" y="209669"/>
                  <a:pt x="391716" y="217884"/>
                </a:cubicBezTo>
                <a:lnTo>
                  <a:pt x="458391" y="284559"/>
                </a:lnTo>
                <a:cubicBezTo>
                  <a:pt x="469583" y="295751"/>
                  <a:pt x="469583" y="313849"/>
                  <a:pt x="458391" y="324922"/>
                </a:cubicBezTo>
                <a:lnTo>
                  <a:pt x="391716" y="391597"/>
                </a:lnTo>
                <a:cubicBezTo>
                  <a:pt x="383500" y="399812"/>
                  <a:pt x="371237" y="402193"/>
                  <a:pt x="360521" y="397788"/>
                </a:cubicBezTo>
                <a:cubicBezTo>
                  <a:pt x="349806" y="393383"/>
                  <a:pt x="342900" y="383024"/>
                  <a:pt x="342900" y="371475"/>
                </a:cubicBezTo>
                <a:lnTo>
                  <a:pt x="342900" y="342900"/>
                </a:lnTo>
                <a:lnTo>
                  <a:pt x="266700" y="342900"/>
                </a:lnTo>
                <a:lnTo>
                  <a:pt x="266700" y="371475"/>
                </a:lnTo>
                <a:cubicBezTo>
                  <a:pt x="266700" y="383024"/>
                  <a:pt x="259794" y="393502"/>
                  <a:pt x="249079" y="397907"/>
                </a:cubicBezTo>
                <a:cubicBezTo>
                  <a:pt x="238363" y="402312"/>
                  <a:pt x="226100" y="399931"/>
                  <a:pt x="217884" y="391716"/>
                </a:cubicBezTo>
                <a:lnTo>
                  <a:pt x="151209" y="325041"/>
                </a:lnTo>
                <a:cubicBezTo>
                  <a:pt x="140018" y="313849"/>
                  <a:pt x="140018" y="295751"/>
                  <a:pt x="151209" y="284678"/>
                </a:cubicBezTo>
                <a:lnTo>
                  <a:pt x="217884" y="218003"/>
                </a:lnTo>
                <a:cubicBezTo>
                  <a:pt x="226100" y="209788"/>
                  <a:pt x="238363" y="207407"/>
                  <a:pt x="249079" y="211812"/>
                </a:cubicBezTo>
                <a:cubicBezTo>
                  <a:pt x="259794" y="216218"/>
                  <a:pt x="266700" y="226576"/>
                  <a:pt x="266700" y="238125"/>
                </a:cubicBezTo>
                <a:lnTo>
                  <a:pt x="266700" y="266700"/>
                </a:lnTo>
                <a:lnTo>
                  <a:pt x="342900" y="266700"/>
                </a:lnTo>
                <a:lnTo>
                  <a:pt x="342900" y="238125"/>
                </a:lnTo>
                <a:cubicBezTo>
                  <a:pt x="342900" y="226576"/>
                  <a:pt x="349806" y="216098"/>
                  <a:pt x="360521" y="211693"/>
                </a:cubicBezTo>
                <a:close/>
              </a:path>
            </a:pathLst>
          </a:custGeom>
          <a:solidFill>
            <a:srgbClr val="6052C8"/>
          </a:solidFill>
          <a:ln/>
        </p:spPr>
      </p:sp>
      <p:sp>
        <p:nvSpPr>
          <p:cNvPr id="18" name="Text 13"/>
          <p:cNvSpPr/>
          <p:nvPr/>
        </p:nvSpPr>
        <p:spPr>
          <a:xfrm>
            <a:off x="9138117" y="4190752"/>
            <a:ext cx="163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Impacte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8494542" y="4546166"/>
            <a:ext cx="2921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Escoltar de veritat </a:t>
            </a:r>
            <a:r>
              <a:rPr lang="en-US" sz="14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transforma relacions.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53894" y="1803834"/>
            <a:ext cx="5943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Compromís Immediat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253894" y="2616361"/>
            <a:ext cx="5435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Proposa com a repte: aquesta setmana practica amb una persona.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279294" y="368260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8" name="Text 3"/>
          <p:cNvSpPr/>
          <p:nvPr/>
        </p:nvSpPr>
        <p:spPr>
          <a:xfrm>
            <a:off x="813594" y="3631940"/>
            <a:ext cx="4876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Formula una pregunta màgica i escolta sense interrompre.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266594" y="449514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0" name="Text 5"/>
          <p:cNvSpPr/>
          <p:nvPr/>
        </p:nvSpPr>
        <p:spPr>
          <a:xfrm>
            <a:off x="788789" y="4444467"/>
            <a:ext cx="4902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Comparteix el resultat. Un sol canvi pot generar efecte contagi.</a:t>
            </a:r>
            <a:endParaRPr lang="en-US" sz="1600" dirty="0"/>
          </a:p>
        </p:txBody>
      </p:sp>
      <p:pic>
        <p:nvPicPr>
          <p:cNvPr id="11" name="Image 3" descr="https://kimi-web-img.moonshot.cn/img/www.kevinashleyphotography.com/12031388c287d1f3f8e6869a3c979a5f0ed9a224.jpg"/>
          <p:cNvPicPr>
            <a:picLocks noChangeAspect="1"/>
          </p:cNvPicPr>
          <p:nvPr/>
        </p:nvPicPr>
        <p:blipFill>
          <a:blip r:embed="rId6"/>
          <a:srcRect t="10695" b="10695"/>
          <a:stretch/>
        </p:blipFill>
        <p:spPr>
          <a:xfrm>
            <a:off x="7111858" y="1523895"/>
            <a:ext cx="3810000" cy="3810000"/>
          </a:xfrm>
          <a:prstGeom prst="roundRect">
            <a:avLst>
              <a:gd name="adj" fmla="val 4000"/>
            </a:avLst>
          </a:prstGeom>
        </p:spPr>
      </p:pic>
      <p:sp>
        <p:nvSpPr>
          <p:cNvPr id="12" name="Shape 6"/>
          <p:cNvSpPr/>
          <p:nvPr/>
        </p:nvSpPr>
        <p:spPr>
          <a:xfrm>
            <a:off x="6908814" y="1320850"/>
            <a:ext cx="977900" cy="889000"/>
          </a:xfrm>
          <a:custGeom>
            <a:avLst/>
            <a:gdLst/>
            <a:ahLst/>
            <a:cxnLst/>
            <a:rect l="l" t="t" r="r" b="b"/>
            <a:pathLst>
              <a:path w="977900" h="889000">
                <a:moveTo>
                  <a:pt x="444500" y="0"/>
                </a:moveTo>
                <a:lnTo>
                  <a:pt x="533400" y="0"/>
                </a:lnTo>
                <a:cubicBezTo>
                  <a:pt x="778726" y="0"/>
                  <a:pt x="977900" y="199174"/>
                  <a:pt x="977900" y="444500"/>
                </a:cubicBezTo>
                <a:lnTo>
                  <a:pt x="977900" y="444500"/>
                </a:lnTo>
                <a:cubicBezTo>
                  <a:pt x="977900" y="689826"/>
                  <a:pt x="778726" y="889000"/>
                  <a:pt x="533400" y="889000"/>
                </a:cubicBezTo>
                <a:lnTo>
                  <a:pt x="444500" y="889000"/>
                </a:lnTo>
                <a:cubicBezTo>
                  <a:pt x="199174" y="889000"/>
                  <a:pt x="0" y="689826"/>
                  <a:pt x="0" y="444500"/>
                </a:cubicBezTo>
                <a:lnTo>
                  <a:pt x="0" y="444500"/>
                </a:lnTo>
                <a:cubicBezTo>
                  <a:pt x="0" y="199174"/>
                  <a:pt x="199174" y="0"/>
                  <a:pt x="444500" y="0"/>
                </a:cubicBezTo>
                <a:close/>
              </a:path>
            </a:pathLst>
          </a:custGeom>
          <a:solidFill>
            <a:srgbClr val="4D5EFF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3" name="Shape 7"/>
          <p:cNvSpPr/>
          <p:nvPr/>
        </p:nvSpPr>
        <p:spPr>
          <a:xfrm>
            <a:off x="7169008" y="152389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00050" y="228600"/>
                </a:moveTo>
                <a:cubicBezTo>
                  <a:pt x="400050" y="133974"/>
                  <a:pt x="323226" y="57150"/>
                  <a:pt x="228600" y="57150"/>
                </a:cubicBezTo>
                <a:cubicBezTo>
                  <a:pt x="133974" y="57150"/>
                  <a:pt x="57150" y="133974"/>
                  <a:pt x="57150" y="228600"/>
                </a:cubicBezTo>
                <a:cubicBezTo>
                  <a:pt x="57150" y="323226"/>
                  <a:pt x="133974" y="400050"/>
                  <a:pt x="228600" y="400050"/>
                </a:cubicBezTo>
                <a:cubicBezTo>
                  <a:pt x="323226" y="400050"/>
                  <a:pt x="400050" y="323226"/>
                  <a:pt x="400050" y="228600"/>
                </a:cubicBezTo>
                <a:close/>
                <a:moveTo>
                  <a:pt x="0" y="228600"/>
                </a:moveTo>
                <a:cubicBezTo>
                  <a:pt x="0" y="102432"/>
                  <a:pt x="102432" y="0"/>
                  <a:pt x="228600" y="0"/>
                </a:cubicBezTo>
                <a:cubicBezTo>
                  <a:pt x="354768" y="0"/>
                  <a:pt x="457200" y="102432"/>
                  <a:pt x="457200" y="228600"/>
                </a:cubicBezTo>
                <a:cubicBezTo>
                  <a:pt x="457200" y="354768"/>
                  <a:pt x="354768" y="457200"/>
                  <a:pt x="228600" y="457200"/>
                </a:cubicBezTo>
                <a:cubicBezTo>
                  <a:pt x="102432" y="457200"/>
                  <a:pt x="0" y="354768"/>
                  <a:pt x="0" y="228600"/>
                </a:cubicBezTo>
                <a:close/>
                <a:moveTo>
                  <a:pt x="228600" y="300038"/>
                </a:moveTo>
                <a:cubicBezTo>
                  <a:pt x="268027" y="300038"/>
                  <a:pt x="300038" y="268027"/>
                  <a:pt x="300038" y="228600"/>
                </a:cubicBezTo>
                <a:cubicBezTo>
                  <a:pt x="300038" y="189173"/>
                  <a:pt x="268027" y="157163"/>
                  <a:pt x="228600" y="157163"/>
                </a:cubicBezTo>
                <a:cubicBezTo>
                  <a:pt x="189173" y="157163"/>
                  <a:pt x="157163" y="189173"/>
                  <a:pt x="157163" y="228600"/>
                </a:cubicBezTo>
                <a:cubicBezTo>
                  <a:pt x="157163" y="268027"/>
                  <a:pt x="189173" y="300038"/>
                  <a:pt x="228600" y="300038"/>
                </a:cubicBezTo>
                <a:close/>
                <a:moveTo>
                  <a:pt x="228600" y="100013"/>
                </a:moveTo>
                <a:cubicBezTo>
                  <a:pt x="299569" y="100013"/>
                  <a:pt x="357188" y="157631"/>
                  <a:pt x="357188" y="228600"/>
                </a:cubicBezTo>
                <a:cubicBezTo>
                  <a:pt x="357188" y="299569"/>
                  <a:pt x="299569" y="357188"/>
                  <a:pt x="228600" y="357188"/>
                </a:cubicBezTo>
                <a:cubicBezTo>
                  <a:pt x="157631" y="357188"/>
                  <a:pt x="100013" y="299569"/>
                  <a:pt x="100013" y="228600"/>
                </a:cubicBezTo>
                <a:cubicBezTo>
                  <a:pt x="100013" y="157631"/>
                  <a:pt x="157631" y="100013"/>
                  <a:pt x="228600" y="100013"/>
                </a:cubicBezTo>
                <a:close/>
                <a:moveTo>
                  <a:pt x="200025" y="228600"/>
                </a:moveTo>
                <a:cubicBezTo>
                  <a:pt x="200025" y="212829"/>
                  <a:pt x="212829" y="200025"/>
                  <a:pt x="228600" y="200025"/>
                </a:cubicBezTo>
                <a:cubicBezTo>
                  <a:pt x="244371" y="200025"/>
                  <a:pt x="257175" y="212829"/>
                  <a:pt x="257175" y="228600"/>
                </a:cubicBezTo>
                <a:cubicBezTo>
                  <a:pt x="257175" y="244371"/>
                  <a:pt x="244371" y="257175"/>
                  <a:pt x="228600" y="257175"/>
                </a:cubicBezTo>
                <a:cubicBezTo>
                  <a:pt x="212829" y="257175"/>
                  <a:pt x="200025" y="244371"/>
                  <a:pt x="200025" y="228600"/>
                </a:cubicBezTo>
                <a:close/>
              </a:path>
            </a:pathLst>
          </a:custGeom>
          <a:solidFill>
            <a:srgbClr val="FFFFFF"/>
          </a:solidFill>
          <a:ln/>
        </p:spPr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545" y="3815080"/>
            <a:ext cx="5547360" cy="4921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Tancament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60.png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 rot="5400000" flipH="1">
            <a:off x="8475980" y="2972435"/>
            <a:ext cx="1301115" cy="9766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3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7:28-d2nfa018bjvh7rlj0f7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385" y="1950085"/>
            <a:ext cx="4074795" cy="377825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f6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270" y="3591560"/>
            <a:ext cx="2379345" cy="762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f6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195" y="3591560"/>
            <a:ext cx="2379345" cy="762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f6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240" y="3591560"/>
            <a:ext cx="2379345" cy="762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20:07:28-d2nfa018bjvh7rlj0f6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270" y="5613400"/>
            <a:ext cx="2379345" cy="7620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20:07:28-d2nfa018bjvh7rlj0f6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195" y="5613400"/>
            <a:ext cx="2379345" cy="7620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8-27-20:07:28-d2nfa018bjvh7rlj0f6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240" y="5613400"/>
            <a:ext cx="2379345" cy="76200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8-27-20:07:28-d2nfa018bjvh7rlj0e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20" y="565785"/>
            <a:ext cx="2978150" cy="879475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435735" y="681355"/>
            <a:ext cx="2225040" cy="541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24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0" name="Shape 1"/>
          <p:cNvSpPr/>
          <p:nvPr/>
        </p:nvSpPr>
        <p:spPr>
          <a:xfrm>
            <a:off x="2220432" y="2070018"/>
            <a:ext cx="652471" cy="598996"/>
          </a:xfrm>
          <a:prstGeom prst="round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Text 2"/>
          <p:cNvSpPr/>
          <p:nvPr/>
        </p:nvSpPr>
        <p:spPr>
          <a:xfrm>
            <a:off x="2220432" y="2070018"/>
            <a:ext cx="652471" cy="598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1322070" y="2715260"/>
            <a:ext cx="2680335" cy="36552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Què és l’empatia</a:t>
            </a:r>
            <a:endParaRPr lang="en-US" sz="1600" dirty="0"/>
          </a:p>
        </p:txBody>
      </p:sp>
      <p:sp>
        <p:nvSpPr>
          <p:cNvPr id="13" name="Shape 4"/>
          <p:cNvSpPr/>
          <p:nvPr/>
        </p:nvSpPr>
        <p:spPr>
          <a:xfrm>
            <a:off x="5592282" y="2069383"/>
            <a:ext cx="652471" cy="599500"/>
          </a:xfrm>
          <a:prstGeom prst="round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5"/>
          <p:cNvSpPr/>
          <p:nvPr/>
        </p:nvSpPr>
        <p:spPr>
          <a:xfrm>
            <a:off x="5592282" y="2069383"/>
            <a:ext cx="652471" cy="59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4734560" y="2715260"/>
            <a:ext cx="2798445" cy="36552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Preguntes màgiques</a:t>
            </a:r>
            <a:endParaRPr lang="en-US" sz="1600" dirty="0"/>
          </a:p>
        </p:txBody>
      </p:sp>
      <p:sp>
        <p:nvSpPr>
          <p:cNvPr id="16" name="Shape 7"/>
          <p:cNvSpPr/>
          <p:nvPr/>
        </p:nvSpPr>
        <p:spPr>
          <a:xfrm>
            <a:off x="5598632" y="4141388"/>
            <a:ext cx="652471" cy="599500"/>
          </a:xfrm>
          <a:prstGeom prst="round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8"/>
          <p:cNvSpPr/>
          <p:nvPr/>
        </p:nvSpPr>
        <p:spPr>
          <a:xfrm>
            <a:off x="5598632" y="4141388"/>
            <a:ext cx="652471" cy="59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4739005" y="4786630"/>
            <a:ext cx="2794000" cy="36552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Activitat vivencial</a:t>
            </a:r>
            <a:endParaRPr lang="en-US" sz="1600" dirty="0"/>
          </a:p>
        </p:txBody>
      </p:sp>
      <p:sp>
        <p:nvSpPr>
          <p:cNvPr id="19" name="Shape 10"/>
          <p:cNvSpPr/>
          <p:nvPr/>
        </p:nvSpPr>
        <p:spPr>
          <a:xfrm>
            <a:off x="9002867" y="2070018"/>
            <a:ext cx="652471" cy="599500"/>
          </a:xfrm>
          <a:prstGeom prst="round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1"/>
          <p:cNvSpPr/>
          <p:nvPr/>
        </p:nvSpPr>
        <p:spPr>
          <a:xfrm>
            <a:off x="9002867" y="2070018"/>
            <a:ext cx="652471" cy="59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2"/>
          <p:cNvSpPr/>
          <p:nvPr/>
        </p:nvSpPr>
        <p:spPr>
          <a:xfrm>
            <a:off x="8256270" y="2715260"/>
            <a:ext cx="2379345" cy="36552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Posada en comú</a:t>
            </a:r>
            <a:endParaRPr lang="en-US" sz="1600" dirty="0"/>
          </a:p>
        </p:txBody>
      </p:sp>
      <p:sp>
        <p:nvSpPr>
          <p:cNvPr id="22" name="Shape 13"/>
          <p:cNvSpPr/>
          <p:nvPr/>
        </p:nvSpPr>
        <p:spPr>
          <a:xfrm>
            <a:off x="2220432" y="4131863"/>
            <a:ext cx="652471" cy="599550"/>
          </a:xfrm>
          <a:prstGeom prst="round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3" name="Text 14"/>
          <p:cNvSpPr/>
          <p:nvPr/>
        </p:nvSpPr>
        <p:spPr>
          <a:xfrm>
            <a:off x="2220432" y="4131863"/>
            <a:ext cx="652471" cy="59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4" name="Text 15"/>
          <p:cNvSpPr/>
          <p:nvPr/>
        </p:nvSpPr>
        <p:spPr>
          <a:xfrm>
            <a:off x="1321435" y="4777740"/>
            <a:ext cx="2797810" cy="36552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Claus finals</a:t>
            </a:r>
            <a:endParaRPr lang="en-US" sz="1600" dirty="0"/>
          </a:p>
        </p:txBody>
      </p:sp>
      <p:sp>
        <p:nvSpPr>
          <p:cNvPr id="25" name="Shape 16"/>
          <p:cNvSpPr/>
          <p:nvPr/>
        </p:nvSpPr>
        <p:spPr>
          <a:xfrm>
            <a:off x="9006360" y="4131863"/>
            <a:ext cx="652471" cy="599550"/>
          </a:xfrm>
          <a:prstGeom prst="round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6" name="Text 17"/>
          <p:cNvSpPr/>
          <p:nvPr/>
        </p:nvSpPr>
        <p:spPr>
          <a:xfrm>
            <a:off x="9006360" y="4131863"/>
            <a:ext cx="652471" cy="59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7" name="Text 18"/>
          <p:cNvSpPr/>
          <p:nvPr/>
        </p:nvSpPr>
        <p:spPr>
          <a:xfrm>
            <a:off x="8256270" y="4777740"/>
            <a:ext cx="2379345" cy="36552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Tancament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-106" y="1346895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Quan entenem, tots guanyem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253894" y="2159428"/>
            <a:ext cx="9753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L’empatia ens humanitza, redueix conflictes i ens ajuda a créixer junts. Gràcies per participar i per voler entendre millor els altres.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253894" y="3276526"/>
            <a:ext cx="9753600" cy="1473200"/>
          </a:xfrm>
          <a:custGeom>
            <a:avLst/>
            <a:gdLst/>
            <a:ahLst/>
            <a:cxnLst/>
            <a:rect l="l" t="t" r="r" b="b"/>
            <a:pathLst>
              <a:path w="9753600" h="1473200">
                <a:moveTo>
                  <a:pt x="152403" y="0"/>
                </a:moveTo>
                <a:lnTo>
                  <a:pt x="9601197" y="0"/>
                </a:lnTo>
                <a:cubicBezTo>
                  <a:pt x="9685367" y="0"/>
                  <a:pt x="9753600" y="68233"/>
                  <a:pt x="9753600" y="152403"/>
                </a:cubicBezTo>
                <a:lnTo>
                  <a:pt x="9753600" y="1320797"/>
                </a:lnTo>
                <a:cubicBezTo>
                  <a:pt x="9753600" y="1404967"/>
                  <a:pt x="9685367" y="1473200"/>
                  <a:pt x="9601197" y="1473200"/>
                </a:cubicBezTo>
                <a:lnTo>
                  <a:pt x="152403" y="1473200"/>
                </a:lnTo>
                <a:cubicBezTo>
                  <a:pt x="68233" y="1473200"/>
                  <a:pt x="0" y="1404967"/>
                  <a:pt x="0" y="1320797"/>
                </a:cubicBezTo>
                <a:lnTo>
                  <a:pt x="0" y="152403"/>
                </a:lnTo>
                <a:cubicBezTo>
                  <a:pt x="0" y="68289"/>
                  <a:pt x="68289" y="0"/>
                  <a:pt x="152403" y="0"/>
                </a:cubicBezTo>
                <a:close/>
              </a:path>
            </a:pathLst>
          </a:custGeom>
          <a:solidFill>
            <a:srgbClr val="3341B8">
              <a:alpha val="10196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8" name="Text 3"/>
          <p:cNvSpPr/>
          <p:nvPr/>
        </p:nvSpPr>
        <p:spPr>
          <a:xfrm>
            <a:off x="304637" y="3581270"/>
            <a:ext cx="965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b="1" dirty="0">
                <a:solidFill>
                  <a:srgbClr val="4D5E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Porta’t la intenció: abans de jutjar, pregunta.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304637" y="4089053"/>
            <a:ext cx="965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Aquest gest simple pot canviar una vida, inclosa la teva.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-106" y="5155481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6052C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Bon viatge empàtic! 💛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1-d2nfa0p8bjvh7rlj0g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720" y="4077335"/>
            <a:ext cx="2314575" cy="66357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31-d2nfa0p8bjvh7rlj0g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145" y="4077335"/>
            <a:ext cx="2314575" cy="66357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31-d2nfa0p8bjvh7rlj0ga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19495"/>
            <a:ext cx="12215495" cy="73850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212215" y="1788160"/>
            <a:ext cx="9036685" cy="2125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4072255" y="4191635"/>
            <a:ext cx="1859915" cy="3371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8" name="Image 3" descr="https://kimi-img.moonshot.cn/pub/slides/slides_tmpl/image/25-08-27-20:07:31-d2nfa0p8bjvh7rlj0g9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10" y="6120130"/>
            <a:ext cx="11322685" cy="19431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30-d2nfa0h8bjvh7rlj0fo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1260" y="5711190"/>
            <a:ext cx="1315085" cy="397510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8-27-20:07:31-d2nfa0p8bjvh7rlj0g9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260000">
            <a:off x="997585" y="172085"/>
            <a:ext cx="1189990" cy="1781810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15171420" y="4343400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12" name="Image 6" descr="https://kimi-img.moonshot.cn/pub/slides/slides_tmpl/image/25-08-27-20:07:31-d2nfa0p8bjvh7rlj0ga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7210" y="957580"/>
            <a:ext cx="2191385" cy="2069465"/>
          </a:xfrm>
          <a:prstGeom prst="rect">
            <a:avLst/>
          </a:prstGeom>
        </p:spPr>
      </p:pic>
      <p:pic>
        <p:nvPicPr>
          <p:cNvPr id="13" name="Image 7" descr="https://kimi-img.moonshot.cn/pub/slides/slides_tmpl/image/25-08-27-20:07:31-d2nfa0p8bjvh7rlj0gb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755" y="3914140"/>
            <a:ext cx="3201035" cy="17970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545" y="3815080"/>
            <a:ext cx="5547360" cy="49351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Què és l’empatia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60.png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 rot="5400000" flipH="1">
            <a:off x="8475980" y="2972435"/>
            <a:ext cx="1301115" cy="9766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3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7:28-d2nfa018bjvh7rlj0f7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385" y="1950085"/>
            <a:ext cx="4074795" cy="377825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53894" y="1829169"/>
            <a:ext cx="54356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Empatia: posar-te a la seva pell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253894" y="3047787"/>
            <a:ext cx="5435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L’empatia no és compartir opinions, és comprendre emocions. Es tracta d’imaginar com se sent l’altre sense jutjar-lo.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253894" y="4114389"/>
            <a:ext cx="5435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Aquesta habilitat transforma conflictes en connexió i ens permet respondre amb calma i respecte davant conductes que no compartim.</a:t>
            </a:r>
            <a:endParaRPr lang="en-US" sz="1600" dirty="0"/>
          </a:p>
        </p:txBody>
      </p:sp>
      <p:pic>
        <p:nvPicPr>
          <p:cNvPr id="8" name="Image 3" descr="https://kimi-web-img.moonshot.cn/img/foto.wuestenigel.com/cb1a5415bdd1caa2b4c28809f7dbc36a06057ccf.jpeg"/>
          <p:cNvPicPr>
            <a:picLocks noChangeAspect="1"/>
          </p:cNvPicPr>
          <p:nvPr/>
        </p:nvPicPr>
        <p:blipFill>
          <a:blip r:embed="rId6"/>
          <a:srcRect t="16650" b="16650"/>
          <a:stretch/>
        </p:blipFill>
        <p:spPr>
          <a:xfrm>
            <a:off x="7238894" y="1650929"/>
            <a:ext cx="3556000" cy="3556000"/>
          </a:xfrm>
          <a:prstGeom prst="roundRect">
            <a:avLst>
              <a:gd name="adj" fmla="val 50000"/>
            </a:avLst>
          </a:prstGeom>
        </p:spPr>
      </p:pic>
      <p:sp>
        <p:nvSpPr>
          <p:cNvPr id="9" name="Shape 3"/>
          <p:cNvSpPr/>
          <p:nvPr/>
        </p:nvSpPr>
        <p:spPr>
          <a:xfrm>
            <a:off x="11156971" y="761858"/>
            <a:ext cx="774700" cy="723900"/>
          </a:xfrm>
          <a:custGeom>
            <a:avLst/>
            <a:gdLst/>
            <a:ahLst/>
            <a:cxnLst/>
            <a:rect l="l" t="t" r="r" b="b"/>
            <a:pathLst>
              <a:path w="774700" h="723900">
                <a:moveTo>
                  <a:pt x="101599" y="0"/>
                </a:moveTo>
                <a:lnTo>
                  <a:pt x="673101" y="0"/>
                </a:lnTo>
                <a:cubicBezTo>
                  <a:pt x="729212" y="0"/>
                  <a:pt x="774700" y="45488"/>
                  <a:pt x="774700" y="101599"/>
                </a:cubicBezTo>
                <a:lnTo>
                  <a:pt x="774700" y="622301"/>
                </a:lnTo>
                <a:cubicBezTo>
                  <a:pt x="774700" y="678412"/>
                  <a:pt x="729212" y="723900"/>
                  <a:pt x="673101" y="723900"/>
                </a:cubicBezTo>
                <a:lnTo>
                  <a:pt x="101599" y="723900"/>
                </a:lnTo>
                <a:cubicBezTo>
                  <a:pt x="45488" y="723900"/>
                  <a:pt x="0" y="678412"/>
                  <a:pt x="0" y="622301"/>
                </a:cubicBezTo>
                <a:lnTo>
                  <a:pt x="0" y="101599"/>
                </a:lnTo>
                <a:cubicBezTo>
                  <a:pt x="0" y="45488"/>
                  <a:pt x="45488" y="0"/>
                  <a:pt x="101599" y="0"/>
                </a:cubicBezTo>
                <a:close/>
              </a:path>
            </a:pathLst>
          </a:custGeom>
          <a:solidFill>
            <a:srgbClr val="3341B8">
              <a:alpha val="10196"/>
            </a:srgbClr>
          </a:solidFill>
          <a:ln/>
        </p:spPr>
      </p:sp>
      <p:sp>
        <p:nvSpPr>
          <p:cNvPr id="10" name="Shape 4"/>
          <p:cNvSpPr/>
          <p:nvPr/>
        </p:nvSpPr>
        <p:spPr>
          <a:xfrm>
            <a:off x="11360143" y="91423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79338" y="64815"/>
                </a:moveTo>
                <a:lnTo>
                  <a:pt x="190500" y="80218"/>
                </a:lnTo>
                <a:lnTo>
                  <a:pt x="201662" y="64815"/>
                </a:lnTo>
                <a:cubicBezTo>
                  <a:pt x="220266" y="39067"/>
                  <a:pt x="250180" y="23812"/>
                  <a:pt x="281955" y="23812"/>
                </a:cubicBezTo>
                <a:cubicBezTo>
                  <a:pt x="336649" y="23812"/>
                  <a:pt x="381000" y="68163"/>
                  <a:pt x="381000" y="122858"/>
                </a:cubicBezTo>
                <a:lnTo>
                  <a:pt x="381000" y="124792"/>
                </a:lnTo>
                <a:cubicBezTo>
                  <a:pt x="381000" y="208285"/>
                  <a:pt x="276895" y="305246"/>
                  <a:pt x="222572" y="346695"/>
                </a:cubicBezTo>
                <a:cubicBezTo>
                  <a:pt x="213345" y="353690"/>
                  <a:pt x="202034" y="357188"/>
                  <a:pt x="190500" y="357188"/>
                </a:cubicBezTo>
                <a:cubicBezTo>
                  <a:pt x="178966" y="357188"/>
                  <a:pt x="167580" y="353764"/>
                  <a:pt x="158428" y="346695"/>
                </a:cubicBezTo>
                <a:cubicBezTo>
                  <a:pt x="104105" y="305246"/>
                  <a:pt x="0" y="208285"/>
                  <a:pt x="0" y="124792"/>
                </a:cubicBezTo>
                <a:lnTo>
                  <a:pt x="0" y="122858"/>
                </a:lnTo>
                <a:cubicBezTo>
                  <a:pt x="0" y="68163"/>
                  <a:pt x="44351" y="23812"/>
                  <a:pt x="99045" y="23812"/>
                </a:cubicBezTo>
                <a:cubicBezTo>
                  <a:pt x="130820" y="23812"/>
                  <a:pt x="160734" y="39067"/>
                  <a:pt x="179338" y="64815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1" name="Shape 5"/>
          <p:cNvSpPr/>
          <p:nvPr/>
        </p:nvSpPr>
        <p:spPr>
          <a:xfrm>
            <a:off x="6095929" y="5373227"/>
            <a:ext cx="774700" cy="723900"/>
          </a:xfrm>
          <a:custGeom>
            <a:avLst/>
            <a:gdLst/>
            <a:ahLst/>
            <a:cxnLst/>
            <a:rect l="l" t="t" r="r" b="b"/>
            <a:pathLst>
              <a:path w="774700" h="723900">
                <a:moveTo>
                  <a:pt x="101599" y="0"/>
                </a:moveTo>
                <a:lnTo>
                  <a:pt x="673101" y="0"/>
                </a:lnTo>
                <a:cubicBezTo>
                  <a:pt x="729212" y="0"/>
                  <a:pt x="774700" y="45488"/>
                  <a:pt x="774700" y="101599"/>
                </a:cubicBezTo>
                <a:lnTo>
                  <a:pt x="774700" y="622301"/>
                </a:lnTo>
                <a:cubicBezTo>
                  <a:pt x="774700" y="678412"/>
                  <a:pt x="729212" y="723900"/>
                  <a:pt x="673101" y="723900"/>
                </a:cubicBezTo>
                <a:lnTo>
                  <a:pt x="101599" y="723900"/>
                </a:lnTo>
                <a:cubicBezTo>
                  <a:pt x="45488" y="723900"/>
                  <a:pt x="0" y="678412"/>
                  <a:pt x="0" y="622301"/>
                </a:cubicBezTo>
                <a:lnTo>
                  <a:pt x="0" y="101599"/>
                </a:lnTo>
                <a:cubicBezTo>
                  <a:pt x="0" y="45488"/>
                  <a:pt x="45488" y="0"/>
                  <a:pt x="101599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</p:sp>
      <p:sp>
        <p:nvSpPr>
          <p:cNvPr id="12" name="Shape 6"/>
          <p:cNvSpPr/>
          <p:nvPr/>
        </p:nvSpPr>
        <p:spPr>
          <a:xfrm>
            <a:off x="6275288" y="5525599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200099" y="63401"/>
                </a:moveTo>
                <a:lnTo>
                  <a:pt x="113333" y="159841"/>
                </a:lnTo>
                <a:cubicBezTo>
                  <a:pt x="109910" y="163637"/>
                  <a:pt x="110058" y="169515"/>
                  <a:pt x="113705" y="173162"/>
                </a:cubicBezTo>
                <a:cubicBezTo>
                  <a:pt x="136401" y="195858"/>
                  <a:pt x="173236" y="195858"/>
                  <a:pt x="195932" y="173162"/>
                </a:cubicBezTo>
                <a:lnTo>
                  <a:pt x="219596" y="149498"/>
                </a:lnTo>
                <a:cubicBezTo>
                  <a:pt x="222721" y="146372"/>
                  <a:pt x="226665" y="144661"/>
                  <a:pt x="230684" y="144363"/>
                </a:cubicBezTo>
                <a:cubicBezTo>
                  <a:pt x="235744" y="143917"/>
                  <a:pt x="240953" y="145628"/>
                  <a:pt x="244822" y="149498"/>
                </a:cubicBezTo>
                <a:lnTo>
                  <a:pt x="376238" y="279797"/>
                </a:lnTo>
                <a:lnTo>
                  <a:pt x="428625" y="238125"/>
                </a:lnTo>
                <a:lnTo>
                  <a:pt x="428625" y="23812"/>
                </a:lnTo>
                <a:lnTo>
                  <a:pt x="345281" y="71438"/>
                </a:lnTo>
                <a:lnTo>
                  <a:pt x="327571" y="59606"/>
                </a:lnTo>
                <a:cubicBezTo>
                  <a:pt x="315813" y="51792"/>
                  <a:pt x="302047" y="47625"/>
                  <a:pt x="287908" y="47625"/>
                </a:cubicBezTo>
                <a:lnTo>
                  <a:pt x="235521" y="47625"/>
                </a:lnTo>
                <a:cubicBezTo>
                  <a:pt x="234702" y="47625"/>
                  <a:pt x="233809" y="47625"/>
                  <a:pt x="232990" y="47699"/>
                </a:cubicBezTo>
                <a:cubicBezTo>
                  <a:pt x="220414" y="48369"/>
                  <a:pt x="208583" y="54025"/>
                  <a:pt x="200099" y="63401"/>
                </a:cubicBezTo>
                <a:close/>
                <a:moveTo>
                  <a:pt x="86767" y="135954"/>
                </a:moveTo>
                <a:lnTo>
                  <a:pt x="166241" y="47625"/>
                </a:lnTo>
                <a:lnTo>
                  <a:pt x="136773" y="47625"/>
                </a:lnTo>
                <a:cubicBezTo>
                  <a:pt x="117797" y="47625"/>
                  <a:pt x="99640" y="55141"/>
                  <a:pt x="86246" y="68535"/>
                </a:cubicBezTo>
                <a:lnTo>
                  <a:pt x="83344" y="71438"/>
                </a:lnTo>
                <a:lnTo>
                  <a:pt x="0" y="23812"/>
                </a:lnTo>
                <a:lnTo>
                  <a:pt x="0" y="238125"/>
                </a:lnTo>
                <a:lnTo>
                  <a:pt x="116384" y="335087"/>
                </a:lnTo>
                <a:cubicBezTo>
                  <a:pt x="133499" y="349374"/>
                  <a:pt x="155079" y="357188"/>
                  <a:pt x="177329" y="357188"/>
                </a:cubicBezTo>
                <a:lnTo>
                  <a:pt x="189012" y="357188"/>
                </a:lnTo>
                <a:lnTo>
                  <a:pt x="183803" y="351979"/>
                </a:lnTo>
                <a:cubicBezTo>
                  <a:pt x="176808" y="344984"/>
                  <a:pt x="176808" y="333673"/>
                  <a:pt x="183803" y="326752"/>
                </a:cubicBezTo>
                <a:cubicBezTo>
                  <a:pt x="190798" y="319832"/>
                  <a:pt x="202109" y="319757"/>
                  <a:pt x="209029" y="326752"/>
                </a:cubicBezTo>
                <a:lnTo>
                  <a:pt x="239539" y="357262"/>
                </a:lnTo>
                <a:lnTo>
                  <a:pt x="246236" y="357262"/>
                </a:lnTo>
                <a:cubicBezTo>
                  <a:pt x="260449" y="357262"/>
                  <a:pt x="274365" y="354062"/>
                  <a:pt x="287015" y="348109"/>
                </a:cubicBezTo>
                <a:lnTo>
                  <a:pt x="267146" y="328166"/>
                </a:lnTo>
                <a:cubicBezTo>
                  <a:pt x="260152" y="321171"/>
                  <a:pt x="260152" y="309860"/>
                  <a:pt x="267146" y="302940"/>
                </a:cubicBezTo>
                <a:cubicBezTo>
                  <a:pt x="274141" y="296019"/>
                  <a:pt x="285452" y="295945"/>
                  <a:pt x="292373" y="302940"/>
                </a:cubicBezTo>
                <a:lnTo>
                  <a:pt x="316185" y="326752"/>
                </a:lnTo>
                <a:lnTo>
                  <a:pt x="329208" y="313730"/>
                </a:lnTo>
                <a:cubicBezTo>
                  <a:pt x="335831" y="307107"/>
                  <a:pt x="337765" y="297507"/>
                  <a:pt x="334863" y="289099"/>
                </a:cubicBezTo>
                <a:lnTo>
                  <a:pt x="232246" y="187300"/>
                </a:lnTo>
                <a:lnTo>
                  <a:pt x="221159" y="198388"/>
                </a:lnTo>
                <a:cubicBezTo>
                  <a:pt x="184472" y="235074"/>
                  <a:pt x="125090" y="235074"/>
                  <a:pt x="88404" y="198388"/>
                </a:cubicBezTo>
                <a:cubicBezTo>
                  <a:pt x="71289" y="181273"/>
                  <a:pt x="70619" y="153814"/>
                  <a:pt x="86767" y="135880"/>
                </a:cubicBezTo>
                <a:close/>
              </a:path>
            </a:pathLst>
          </a:custGeom>
          <a:solidFill>
            <a:srgbClr val="6052C8"/>
          </a:solidFill>
          <a:ln/>
        </p:spPr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53894" y="1467197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Entendre no és justificar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730321" y="2482949"/>
            <a:ext cx="4673600" cy="2908300"/>
          </a:xfrm>
          <a:custGeom>
            <a:avLst/>
            <a:gdLst/>
            <a:ahLst/>
            <a:cxnLst/>
            <a:rect l="l" t="t" r="r" b="b"/>
            <a:pathLst>
              <a:path w="4673600" h="2908300">
                <a:moveTo>
                  <a:pt x="152395" y="0"/>
                </a:moveTo>
                <a:lnTo>
                  <a:pt x="4521205" y="0"/>
                </a:lnTo>
                <a:cubicBezTo>
                  <a:pt x="4605370" y="0"/>
                  <a:pt x="4673600" y="68230"/>
                  <a:pt x="4673600" y="152395"/>
                </a:cubicBezTo>
                <a:lnTo>
                  <a:pt x="4673600" y="2755905"/>
                </a:lnTo>
                <a:cubicBezTo>
                  <a:pt x="4673600" y="2840070"/>
                  <a:pt x="4605370" y="2908300"/>
                  <a:pt x="4521205" y="2908300"/>
                </a:cubicBezTo>
                <a:lnTo>
                  <a:pt x="152395" y="2908300"/>
                </a:lnTo>
                <a:cubicBezTo>
                  <a:pt x="68230" y="2908300"/>
                  <a:pt x="0" y="2840070"/>
                  <a:pt x="0" y="2755905"/>
                </a:cubicBezTo>
                <a:lnTo>
                  <a:pt x="0" y="152395"/>
                </a:lnTo>
                <a:cubicBezTo>
                  <a:pt x="0" y="68286"/>
                  <a:pt x="68286" y="0"/>
                  <a:pt x="152395" y="0"/>
                </a:cubicBezTo>
                <a:close/>
              </a:path>
            </a:pathLst>
          </a:custGeom>
          <a:solidFill>
            <a:srgbClr val="3341B8">
              <a:alpha val="10196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7" name="Shape 2"/>
          <p:cNvSpPr/>
          <p:nvPr/>
        </p:nvSpPr>
        <p:spPr>
          <a:xfrm>
            <a:off x="2762371" y="278769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609600"/>
                </a:moveTo>
                <a:cubicBezTo>
                  <a:pt x="473024" y="609600"/>
                  <a:pt x="609600" y="473024"/>
                  <a:pt x="609600" y="304800"/>
                </a:cubicBezTo>
                <a:cubicBezTo>
                  <a:pt x="609600" y="136576"/>
                  <a:pt x="473024" y="0"/>
                  <a:pt x="304800" y="0"/>
                </a:cubicBezTo>
                <a:cubicBezTo>
                  <a:pt x="136576" y="0"/>
                  <a:pt x="0" y="136576"/>
                  <a:pt x="0" y="304800"/>
                </a:cubicBezTo>
                <a:cubicBezTo>
                  <a:pt x="0" y="473024"/>
                  <a:pt x="136576" y="609600"/>
                  <a:pt x="304800" y="609600"/>
                </a:cubicBezTo>
                <a:close/>
                <a:moveTo>
                  <a:pt x="198834" y="198834"/>
                </a:moveTo>
                <a:cubicBezTo>
                  <a:pt x="210026" y="187643"/>
                  <a:pt x="228124" y="187643"/>
                  <a:pt x="239197" y="198834"/>
                </a:cubicBezTo>
                <a:lnTo>
                  <a:pt x="304681" y="264319"/>
                </a:lnTo>
                <a:lnTo>
                  <a:pt x="370165" y="198834"/>
                </a:lnTo>
                <a:cubicBezTo>
                  <a:pt x="381357" y="187643"/>
                  <a:pt x="399455" y="187643"/>
                  <a:pt x="410527" y="198834"/>
                </a:cubicBezTo>
                <a:cubicBezTo>
                  <a:pt x="421600" y="210026"/>
                  <a:pt x="421719" y="228124"/>
                  <a:pt x="410527" y="239197"/>
                </a:cubicBezTo>
                <a:lnTo>
                  <a:pt x="345043" y="304681"/>
                </a:lnTo>
                <a:lnTo>
                  <a:pt x="410527" y="370165"/>
                </a:lnTo>
                <a:cubicBezTo>
                  <a:pt x="421719" y="381357"/>
                  <a:pt x="421719" y="399455"/>
                  <a:pt x="410527" y="410527"/>
                </a:cubicBezTo>
                <a:cubicBezTo>
                  <a:pt x="399336" y="421600"/>
                  <a:pt x="381238" y="421719"/>
                  <a:pt x="370165" y="410527"/>
                </a:cubicBezTo>
                <a:lnTo>
                  <a:pt x="304681" y="345043"/>
                </a:lnTo>
                <a:lnTo>
                  <a:pt x="239197" y="410527"/>
                </a:lnTo>
                <a:cubicBezTo>
                  <a:pt x="228005" y="421719"/>
                  <a:pt x="209907" y="421719"/>
                  <a:pt x="198834" y="410527"/>
                </a:cubicBezTo>
                <a:cubicBezTo>
                  <a:pt x="187762" y="399336"/>
                  <a:pt x="187642" y="381238"/>
                  <a:pt x="198834" y="370165"/>
                </a:cubicBezTo>
                <a:lnTo>
                  <a:pt x="264319" y="304681"/>
                </a:lnTo>
                <a:lnTo>
                  <a:pt x="198834" y="239197"/>
                </a:lnTo>
                <a:cubicBezTo>
                  <a:pt x="187642" y="228005"/>
                  <a:pt x="187642" y="209907"/>
                  <a:pt x="198834" y="198834"/>
                </a:cubicBez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8" name="Text 3"/>
          <p:cNvSpPr/>
          <p:nvPr/>
        </p:nvSpPr>
        <p:spPr>
          <a:xfrm>
            <a:off x="1542214" y="3612979"/>
            <a:ext cx="304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b="1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Confusió Comuna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035064" y="4171617"/>
            <a:ext cx="40640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Molts confonen empatia amb aprovació. Pots entendre la ràbia d’un company sense compartir-la.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5867294" y="37081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48806" y="248781"/>
                </a:moveTo>
                <a:cubicBezTo>
                  <a:pt x="459968" y="237619"/>
                  <a:pt x="459968" y="219492"/>
                  <a:pt x="448806" y="208330"/>
                </a:cubicBezTo>
                <a:lnTo>
                  <a:pt x="305931" y="65455"/>
                </a:lnTo>
                <a:cubicBezTo>
                  <a:pt x="294769" y="54293"/>
                  <a:pt x="276642" y="54293"/>
                  <a:pt x="265480" y="65455"/>
                </a:cubicBezTo>
                <a:cubicBezTo>
                  <a:pt x="254318" y="76617"/>
                  <a:pt x="254318" y="94744"/>
                  <a:pt x="265480" y="105906"/>
                </a:cubicBezTo>
                <a:lnTo>
                  <a:pt x="35959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359599" y="257175"/>
                </a:lnTo>
                <a:lnTo>
                  <a:pt x="265480" y="351294"/>
                </a:lnTo>
                <a:cubicBezTo>
                  <a:pt x="254317" y="362456"/>
                  <a:pt x="254317" y="380583"/>
                  <a:pt x="265480" y="391745"/>
                </a:cubicBezTo>
                <a:cubicBezTo>
                  <a:pt x="276642" y="402908"/>
                  <a:pt x="294769" y="402908"/>
                  <a:pt x="305931" y="391745"/>
                </a:cubicBezTo>
                <a:lnTo>
                  <a:pt x="448806" y="248870"/>
                </a:ln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1" name="Shape 6"/>
          <p:cNvSpPr/>
          <p:nvPr/>
        </p:nvSpPr>
        <p:spPr>
          <a:xfrm>
            <a:off x="6787803" y="2482949"/>
            <a:ext cx="4673600" cy="2908300"/>
          </a:xfrm>
          <a:custGeom>
            <a:avLst/>
            <a:gdLst/>
            <a:ahLst/>
            <a:cxnLst/>
            <a:rect l="l" t="t" r="r" b="b"/>
            <a:pathLst>
              <a:path w="4673600" h="2908300">
                <a:moveTo>
                  <a:pt x="152395" y="0"/>
                </a:moveTo>
                <a:lnTo>
                  <a:pt x="4521205" y="0"/>
                </a:lnTo>
                <a:cubicBezTo>
                  <a:pt x="4605370" y="0"/>
                  <a:pt x="4673600" y="68230"/>
                  <a:pt x="4673600" y="152395"/>
                </a:cubicBezTo>
                <a:lnTo>
                  <a:pt x="4673600" y="2755905"/>
                </a:lnTo>
                <a:cubicBezTo>
                  <a:pt x="4673600" y="2840070"/>
                  <a:pt x="4605370" y="2908300"/>
                  <a:pt x="4521205" y="2908300"/>
                </a:cubicBezTo>
                <a:lnTo>
                  <a:pt x="152395" y="2908300"/>
                </a:lnTo>
                <a:cubicBezTo>
                  <a:pt x="68230" y="2908300"/>
                  <a:pt x="0" y="2840070"/>
                  <a:pt x="0" y="2755905"/>
                </a:cubicBezTo>
                <a:lnTo>
                  <a:pt x="0" y="152395"/>
                </a:lnTo>
                <a:cubicBezTo>
                  <a:pt x="0" y="68286"/>
                  <a:pt x="68286" y="0"/>
                  <a:pt x="152395" y="0"/>
                </a:cubicBezTo>
                <a:close/>
              </a:path>
            </a:pathLst>
          </a:custGeom>
          <a:solidFill>
            <a:srgbClr val="4D5EFF">
              <a:alpha val="10196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2" name="Shape 7"/>
          <p:cNvSpPr/>
          <p:nvPr/>
        </p:nvSpPr>
        <p:spPr>
          <a:xfrm>
            <a:off x="8896052" y="2787693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348734" y="457200"/>
                </a:moveTo>
                <a:cubicBezTo>
                  <a:pt x="357426" y="430649"/>
                  <a:pt x="374809" y="406598"/>
                  <a:pt x="394454" y="385882"/>
                </a:cubicBezTo>
                <a:cubicBezTo>
                  <a:pt x="433387" y="344924"/>
                  <a:pt x="457200" y="289560"/>
                  <a:pt x="457200" y="228600"/>
                </a:cubicBezTo>
                <a:cubicBezTo>
                  <a:pt x="457200" y="102394"/>
                  <a:pt x="354806" y="0"/>
                  <a:pt x="228600" y="0"/>
                </a:cubicBezTo>
                <a:cubicBezTo>
                  <a:pt x="102394" y="0"/>
                  <a:pt x="0" y="102394"/>
                  <a:pt x="0" y="228600"/>
                </a:cubicBezTo>
                <a:cubicBezTo>
                  <a:pt x="0" y="289560"/>
                  <a:pt x="23813" y="344924"/>
                  <a:pt x="62746" y="385882"/>
                </a:cubicBezTo>
                <a:cubicBezTo>
                  <a:pt x="82391" y="406598"/>
                  <a:pt x="99893" y="430649"/>
                  <a:pt x="108466" y="457200"/>
                </a:cubicBezTo>
                <a:lnTo>
                  <a:pt x="348615" y="457200"/>
                </a:lnTo>
                <a:close/>
                <a:moveTo>
                  <a:pt x="342900" y="514350"/>
                </a:moveTo>
                <a:lnTo>
                  <a:pt x="114300" y="514350"/>
                </a:lnTo>
                <a:lnTo>
                  <a:pt x="114300" y="533400"/>
                </a:lnTo>
                <a:cubicBezTo>
                  <a:pt x="114300" y="586026"/>
                  <a:pt x="156924" y="628650"/>
                  <a:pt x="209550" y="628650"/>
                </a:cubicBezTo>
                <a:lnTo>
                  <a:pt x="247650" y="628650"/>
                </a:lnTo>
                <a:cubicBezTo>
                  <a:pt x="300276" y="628650"/>
                  <a:pt x="342900" y="586026"/>
                  <a:pt x="342900" y="533400"/>
                </a:cubicBezTo>
                <a:lnTo>
                  <a:pt x="342900" y="514350"/>
                </a:lnTo>
                <a:close/>
                <a:moveTo>
                  <a:pt x="219075" y="133350"/>
                </a:moveTo>
                <a:cubicBezTo>
                  <a:pt x="171688" y="133350"/>
                  <a:pt x="133350" y="171688"/>
                  <a:pt x="133350" y="219075"/>
                </a:cubicBezTo>
                <a:cubicBezTo>
                  <a:pt x="133350" y="234910"/>
                  <a:pt x="120610" y="247650"/>
                  <a:pt x="104775" y="247650"/>
                </a:cubicBezTo>
                <a:cubicBezTo>
                  <a:pt x="88940" y="247650"/>
                  <a:pt x="76200" y="234910"/>
                  <a:pt x="76200" y="219075"/>
                </a:cubicBezTo>
                <a:cubicBezTo>
                  <a:pt x="76200" y="140137"/>
                  <a:pt x="140137" y="76200"/>
                  <a:pt x="219075" y="76200"/>
                </a:cubicBezTo>
                <a:cubicBezTo>
                  <a:pt x="234910" y="76200"/>
                  <a:pt x="247650" y="88940"/>
                  <a:pt x="247650" y="104775"/>
                </a:cubicBezTo>
                <a:cubicBezTo>
                  <a:pt x="247650" y="120610"/>
                  <a:pt x="234910" y="133350"/>
                  <a:pt x="219075" y="133350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3" name="Text 8"/>
          <p:cNvSpPr/>
          <p:nvPr/>
        </p:nvSpPr>
        <p:spPr>
          <a:xfrm>
            <a:off x="7724959" y="3612979"/>
            <a:ext cx="2794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b="1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Clarificació Clau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7092546" y="4171617"/>
            <a:ext cx="40640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Acceptar el seu malestar obre la porta a parlar. Empatia és </a:t>
            </a:r>
            <a:r>
              <a:rPr lang="en-US" sz="1600" dirty="0">
                <a:solidFill>
                  <a:srgbClr val="FFFFFF"/>
                </a:solidFill>
                <a:highlight>
                  <a:srgbClr val="4D5EFF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escolta activa </a:t>
            </a: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no excusa per tot.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-106" y="1575276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Contrast: amb i sense empatia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253894" y="2667036"/>
            <a:ext cx="4508500" cy="2438400"/>
          </a:xfrm>
          <a:custGeom>
            <a:avLst/>
            <a:gdLst/>
            <a:ahLst/>
            <a:cxnLst/>
            <a:rect l="l" t="t" r="r" b="b"/>
            <a:pathLst>
              <a:path w="4508500" h="2438400">
                <a:moveTo>
                  <a:pt x="101608" y="0"/>
                </a:moveTo>
                <a:lnTo>
                  <a:pt x="4406892" y="0"/>
                </a:lnTo>
                <a:cubicBezTo>
                  <a:pt x="4463008" y="0"/>
                  <a:pt x="4508500" y="45492"/>
                  <a:pt x="4508500" y="101608"/>
                </a:cubicBezTo>
                <a:lnTo>
                  <a:pt x="4508500" y="2336792"/>
                </a:lnTo>
                <a:cubicBezTo>
                  <a:pt x="4508500" y="2392908"/>
                  <a:pt x="4463008" y="2438400"/>
                  <a:pt x="44068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3341B8">
              <a:alpha val="10196"/>
            </a:srgbClr>
          </a:solidFill>
          <a:ln/>
        </p:spPr>
      </p:sp>
      <p:sp>
        <p:nvSpPr>
          <p:cNvPr id="7" name="Text 2"/>
          <p:cNvSpPr/>
          <p:nvPr/>
        </p:nvSpPr>
        <p:spPr>
          <a:xfrm>
            <a:off x="202938" y="2870081"/>
            <a:ext cx="4610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Sense Empatia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756770" y="3479389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7150" y="114300"/>
                </a:moveTo>
                <a:cubicBezTo>
                  <a:pt x="57150" y="59102"/>
                  <a:pt x="101964" y="14288"/>
                  <a:pt x="157162" y="14288"/>
                </a:cubicBezTo>
                <a:cubicBezTo>
                  <a:pt x="212361" y="14288"/>
                  <a:pt x="257175" y="59102"/>
                  <a:pt x="257175" y="114300"/>
                </a:cubicBezTo>
                <a:cubicBezTo>
                  <a:pt x="257175" y="169498"/>
                  <a:pt x="212361" y="214313"/>
                  <a:pt x="157163" y="214313"/>
                </a:cubicBezTo>
                <a:cubicBezTo>
                  <a:pt x="101964" y="214313"/>
                  <a:pt x="57150" y="169498"/>
                  <a:pt x="57150" y="114300"/>
                </a:cubicBezTo>
                <a:close/>
                <a:moveTo>
                  <a:pt x="0" y="414338"/>
                </a:moveTo>
                <a:cubicBezTo>
                  <a:pt x="0" y="327541"/>
                  <a:pt x="70366" y="257175"/>
                  <a:pt x="157163" y="257175"/>
                </a:cubicBezTo>
                <a:cubicBezTo>
                  <a:pt x="243959" y="257175"/>
                  <a:pt x="314325" y="327541"/>
                  <a:pt x="314325" y="414338"/>
                </a:cubicBezTo>
                <a:lnTo>
                  <a:pt x="314325" y="419695"/>
                </a:lnTo>
                <a:cubicBezTo>
                  <a:pt x="314325" y="440412"/>
                  <a:pt x="297537" y="457200"/>
                  <a:pt x="276820" y="457200"/>
                </a:cubicBezTo>
                <a:lnTo>
                  <a:pt x="37505" y="457200"/>
                </a:lnTo>
                <a:cubicBezTo>
                  <a:pt x="16788" y="457200"/>
                  <a:pt x="0" y="440412"/>
                  <a:pt x="0" y="419695"/>
                </a:cubicBezTo>
                <a:lnTo>
                  <a:pt x="0" y="414338"/>
                </a:lnTo>
                <a:close/>
                <a:moveTo>
                  <a:pt x="385763" y="57150"/>
                </a:moveTo>
                <a:cubicBezTo>
                  <a:pt x="433075" y="57150"/>
                  <a:pt x="471488" y="95562"/>
                  <a:pt x="471488" y="142875"/>
                </a:cubicBezTo>
                <a:cubicBezTo>
                  <a:pt x="471488" y="190188"/>
                  <a:pt x="433075" y="228600"/>
                  <a:pt x="385763" y="228600"/>
                </a:cubicBezTo>
                <a:cubicBezTo>
                  <a:pt x="338450" y="228600"/>
                  <a:pt x="300038" y="190188"/>
                  <a:pt x="300038" y="142875"/>
                </a:cubicBezTo>
                <a:cubicBezTo>
                  <a:pt x="300038" y="95562"/>
                  <a:pt x="338450" y="57150"/>
                  <a:pt x="385763" y="57150"/>
                </a:cubicBezTo>
                <a:close/>
                <a:moveTo>
                  <a:pt x="385763" y="271463"/>
                </a:moveTo>
                <a:cubicBezTo>
                  <a:pt x="456754" y="271463"/>
                  <a:pt x="514350" y="329059"/>
                  <a:pt x="514350" y="400050"/>
                </a:cubicBezTo>
                <a:lnTo>
                  <a:pt x="514350" y="420053"/>
                </a:lnTo>
                <a:cubicBezTo>
                  <a:pt x="514350" y="440591"/>
                  <a:pt x="497741" y="457200"/>
                  <a:pt x="477203" y="457200"/>
                </a:cubicBezTo>
                <a:lnTo>
                  <a:pt x="347901" y="457200"/>
                </a:lnTo>
                <a:cubicBezTo>
                  <a:pt x="353794" y="446038"/>
                  <a:pt x="357187" y="433268"/>
                  <a:pt x="357187" y="419695"/>
                </a:cubicBezTo>
                <a:lnTo>
                  <a:pt x="357187" y="414338"/>
                </a:lnTo>
                <a:cubicBezTo>
                  <a:pt x="357187" y="368350"/>
                  <a:pt x="341650" y="326023"/>
                  <a:pt x="315664" y="292269"/>
                </a:cubicBezTo>
                <a:cubicBezTo>
                  <a:pt x="335846" y="279142"/>
                  <a:pt x="359956" y="271463"/>
                  <a:pt x="385762" y="271463"/>
                </a:cubicBezTo>
                <a:close/>
              </a:path>
            </a:pathLst>
          </a:custGeom>
          <a:solidFill>
            <a:srgbClr val="34385E"/>
          </a:solidFill>
          <a:ln/>
        </p:spPr>
      </p:sp>
      <p:sp>
        <p:nvSpPr>
          <p:cNvPr id="9" name="Shape 4"/>
          <p:cNvSpPr/>
          <p:nvPr/>
        </p:nvSpPr>
        <p:spPr>
          <a:xfrm>
            <a:off x="1502760" y="351748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57188"/>
                </a:moveTo>
                <a:cubicBezTo>
                  <a:pt x="295721" y="357188"/>
                  <a:pt x="381000" y="277192"/>
                  <a:pt x="381000" y="178594"/>
                </a:cubicBezTo>
                <a:cubicBezTo>
                  <a:pt x="381000" y="79995"/>
                  <a:pt x="295721" y="0"/>
                  <a:pt x="190500" y="0"/>
                </a:cubicBezTo>
                <a:cubicBezTo>
                  <a:pt x="85279" y="0"/>
                  <a:pt x="0" y="79995"/>
                  <a:pt x="0" y="178594"/>
                </a:cubicBezTo>
                <a:cubicBezTo>
                  <a:pt x="0" y="219001"/>
                  <a:pt x="14288" y="256208"/>
                  <a:pt x="38398" y="286122"/>
                </a:cubicBezTo>
                <a:lnTo>
                  <a:pt x="2084" y="354806"/>
                </a:lnTo>
                <a:cubicBezTo>
                  <a:pt x="-1488" y="361504"/>
                  <a:pt x="-372" y="369689"/>
                  <a:pt x="4763" y="375270"/>
                </a:cubicBezTo>
                <a:cubicBezTo>
                  <a:pt x="9897" y="380851"/>
                  <a:pt x="18008" y="382563"/>
                  <a:pt x="24929" y="379586"/>
                </a:cubicBezTo>
                <a:lnTo>
                  <a:pt x="113035" y="341858"/>
                </a:lnTo>
                <a:cubicBezTo>
                  <a:pt x="136699" y="351681"/>
                  <a:pt x="162892" y="357188"/>
                  <a:pt x="190500" y="357188"/>
                </a:cubicBezTo>
                <a:close/>
                <a:moveTo>
                  <a:pt x="95250" y="154781"/>
                </a:moveTo>
                <a:cubicBezTo>
                  <a:pt x="108392" y="154781"/>
                  <a:pt x="119063" y="165451"/>
                  <a:pt x="119063" y="178594"/>
                </a:cubicBezTo>
                <a:cubicBezTo>
                  <a:pt x="119063" y="191736"/>
                  <a:pt x="108392" y="202406"/>
                  <a:pt x="95250" y="202406"/>
                </a:cubicBezTo>
                <a:cubicBezTo>
                  <a:pt x="82108" y="202406"/>
                  <a:pt x="71438" y="191736"/>
                  <a:pt x="71438" y="178594"/>
                </a:cubicBezTo>
                <a:cubicBezTo>
                  <a:pt x="71438" y="165451"/>
                  <a:pt x="82108" y="154781"/>
                  <a:pt x="95250" y="154781"/>
                </a:cubicBezTo>
                <a:close/>
                <a:moveTo>
                  <a:pt x="190500" y="154781"/>
                </a:moveTo>
                <a:cubicBezTo>
                  <a:pt x="203642" y="154781"/>
                  <a:pt x="214313" y="165451"/>
                  <a:pt x="214313" y="178594"/>
                </a:cubicBezTo>
                <a:cubicBezTo>
                  <a:pt x="214313" y="191736"/>
                  <a:pt x="203642" y="202406"/>
                  <a:pt x="190500" y="202406"/>
                </a:cubicBezTo>
                <a:cubicBezTo>
                  <a:pt x="177358" y="202406"/>
                  <a:pt x="166688" y="191736"/>
                  <a:pt x="166688" y="178594"/>
                </a:cubicBezTo>
                <a:cubicBezTo>
                  <a:pt x="166688" y="165451"/>
                  <a:pt x="177358" y="154781"/>
                  <a:pt x="190500" y="154781"/>
                </a:cubicBezTo>
                <a:close/>
                <a:moveTo>
                  <a:pt x="261938" y="178594"/>
                </a:moveTo>
                <a:cubicBezTo>
                  <a:pt x="261938" y="165451"/>
                  <a:pt x="272608" y="154781"/>
                  <a:pt x="285750" y="154781"/>
                </a:cubicBezTo>
                <a:cubicBezTo>
                  <a:pt x="298892" y="154781"/>
                  <a:pt x="309563" y="165451"/>
                  <a:pt x="309563" y="178594"/>
                </a:cubicBezTo>
                <a:cubicBezTo>
                  <a:pt x="309563" y="191736"/>
                  <a:pt x="298892" y="202406"/>
                  <a:pt x="285750" y="202406"/>
                </a:cubicBezTo>
                <a:cubicBezTo>
                  <a:pt x="272608" y="202406"/>
                  <a:pt x="261938" y="191736"/>
                  <a:pt x="261938" y="178594"/>
                </a:cubicBezTo>
                <a:close/>
              </a:path>
            </a:pathLst>
          </a:custGeom>
          <a:solidFill>
            <a:srgbClr val="34385E"/>
          </a:solidFill>
          <a:ln/>
        </p:spPr>
      </p:sp>
      <p:sp>
        <p:nvSpPr>
          <p:cNvPr id="10" name="Text 5"/>
          <p:cNvSpPr/>
          <p:nvPr/>
        </p:nvSpPr>
        <p:spPr>
          <a:xfrm>
            <a:off x="1826582" y="3504726"/>
            <a:ext cx="2717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b="1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"Quina mania!"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456938" y="4139549"/>
            <a:ext cx="41021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canvi de relat redueix tensió, convida a preguntar i mostra que l’altre forma part de la nostra comunitat i mereix atenció.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 rot="5400000">
            <a:off x="5867297" y="3504992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598408" y="179308"/>
                </a:moveTo>
                <a:lnTo>
                  <a:pt x="484108" y="293608"/>
                </a:lnTo>
                <a:cubicBezTo>
                  <a:pt x="473154" y="304562"/>
                  <a:pt x="456843" y="307777"/>
                  <a:pt x="442555" y="301823"/>
                </a:cubicBezTo>
                <a:cubicBezTo>
                  <a:pt x="428268" y="295870"/>
                  <a:pt x="419100" y="282059"/>
                  <a:pt x="419100" y="266700"/>
                </a:cubicBezTo>
                <a:lnTo>
                  <a:pt x="419100" y="190500"/>
                </a:lnTo>
                <a:lnTo>
                  <a:pt x="38100" y="190500"/>
                </a:lnTo>
                <a:cubicBezTo>
                  <a:pt x="17026" y="190500"/>
                  <a:pt x="0" y="173474"/>
                  <a:pt x="0" y="152400"/>
                </a:cubicBezTo>
                <a:cubicBezTo>
                  <a:pt x="0" y="131326"/>
                  <a:pt x="17026" y="114300"/>
                  <a:pt x="38100" y="114300"/>
                </a:cubicBezTo>
                <a:lnTo>
                  <a:pt x="419100" y="114300"/>
                </a:lnTo>
                <a:lnTo>
                  <a:pt x="419100" y="38100"/>
                </a:lnTo>
                <a:cubicBezTo>
                  <a:pt x="419100" y="22741"/>
                  <a:pt x="428387" y="8811"/>
                  <a:pt x="442674" y="2857"/>
                </a:cubicBezTo>
                <a:cubicBezTo>
                  <a:pt x="456962" y="-3096"/>
                  <a:pt x="473273" y="238"/>
                  <a:pt x="484227" y="11073"/>
                </a:cubicBezTo>
                <a:lnTo>
                  <a:pt x="598527" y="125373"/>
                </a:lnTo>
                <a:cubicBezTo>
                  <a:pt x="613410" y="140256"/>
                  <a:pt x="613410" y="164425"/>
                  <a:pt x="598527" y="179308"/>
                </a:cubicBezTo>
                <a:close/>
                <a:moveTo>
                  <a:pt x="125373" y="598408"/>
                </a:moveTo>
                <a:lnTo>
                  <a:pt x="11073" y="484108"/>
                </a:lnTo>
                <a:cubicBezTo>
                  <a:pt x="-3810" y="469225"/>
                  <a:pt x="-3810" y="445056"/>
                  <a:pt x="11073" y="430173"/>
                </a:cubicBezTo>
                <a:lnTo>
                  <a:pt x="125373" y="315873"/>
                </a:lnTo>
                <a:cubicBezTo>
                  <a:pt x="136327" y="304919"/>
                  <a:pt x="152638" y="301704"/>
                  <a:pt x="166926" y="307658"/>
                </a:cubicBezTo>
                <a:cubicBezTo>
                  <a:pt x="181213" y="313611"/>
                  <a:pt x="190500" y="327541"/>
                  <a:pt x="190500" y="342900"/>
                </a:cubicBezTo>
                <a:lnTo>
                  <a:pt x="190500" y="419100"/>
                </a:lnTo>
                <a:lnTo>
                  <a:pt x="571500" y="419100"/>
                </a:lnTo>
                <a:cubicBezTo>
                  <a:pt x="592574" y="419100"/>
                  <a:pt x="609600" y="436126"/>
                  <a:pt x="609600" y="457200"/>
                </a:cubicBezTo>
                <a:cubicBezTo>
                  <a:pt x="609600" y="478274"/>
                  <a:pt x="592574" y="495300"/>
                  <a:pt x="571500" y="495300"/>
                </a:cubicBezTo>
                <a:lnTo>
                  <a:pt x="190500" y="495300"/>
                </a:lnTo>
                <a:lnTo>
                  <a:pt x="190500" y="571500"/>
                </a:lnTo>
                <a:cubicBezTo>
                  <a:pt x="190500" y="586859"/>
                  <a:pt x="181213" y="600789"/>
                  <a:pt x="166926" y="606743"/>
                </a:cubicBezTo>
                <a:cubicBezTo>
                  <a:pt x="152638" y="612696"/>
                  <a:pt x="136327" y="609362"/>
                  <a:pt x="125373" y="598527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3" name="Shape 8"/>
          <p:cNvSpPr/>
          <p:nvPr/>
        </p:nvSpPr>
        <p:spPr>
          <a:xfrm>
            <a:off x="7423865" y="2489329"/>
            <a:ext cx="4508500" cy="2794000"/>
          </a:xfrm>
          <a:custGeom>
            <a:avLst/>
            <a:gdLst/>
            <a:ahLst/>
            <a:cxnLst/>
            <a:rect l="l" t="t" r="r" b="b"/>
            <a:pathLst>
              <a:path w="4508500" h="2794000">
                <a:moveTo>
                  <a:pt x="101590" y="0"/>
                </a:moveTo>
                <a:lnTo>
                  <a:pt x="4406910" y="0"/>
                </a:lnTo>
                <a:cubicBezTo>
                  <a:pt x="4463017" y="0"/>
                  <a:pt x="4508500" y="45483"/>
                  <a:pt x="4508500" y="101590"/>
                </a:cubicBezTo>
                <a:lnTo>
                  <a:pt x="4508500" y="2692410"/>
                </a:lnTo>
                <a:cubicBezTo>
                  <a:pt x="4508500" y="2748517"/>
                  <a:pt x="4463017" y="2794000"/>
                  <a:pt x="4406910" y="2794000"/>
                </a:cubicBezTo>
                <a:lnTo>
                  <a:pt x="101590" y="2794000"/>
                </a:lnTo>
                <a:cubicBezTo>
                  <a:pt x="45483" y="2794000"/>
                  <a:pt x="0" y="2748517"/>
                  <a:pt x="0" y="2692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4D5EFF">
              <a:alpha val="10196"/>
            </a:srgbClr>
          </a:solidFill>
          <a:ln/>
        </p:spPr>
      </p:sp>
      <p:sp>
        <p:nvSpPr>
          <p:cNvPr id="14" name="Text 9"/>
          <p:cNvSpPr/>
          <p:nvPr/>
        </p:nvSpPr>
        <p:spPr>
          <a:xfrm>
            <a:off x="7372910" y="2692372"/>
            <a:ext cx="4610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b="1" dirty="0">
                <a:solidFill>
                  <a:srgbClr val="4D5E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Amb Empatia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7566585" y="3479389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7150" y="114300"/>
                </a:moveTo>
                <a:cubicBezTo>
                  <a:pt x="57150" y="59102"/>
                  <a:pt x="101964" y="14288"/>
                  <a:pt x="157162" y="14288"/>
                </a:cubicBezTo>
                <a:cubicBezTo>
                  <a:pt x="212361" y="14288"/>
                  <a:pt x="257175" y="59102"/>
                  <a:pt x="257175" y="114300"/>
                </a:cubicBezTo>
                <a:cubicBezTo>
                  <a:pt x="257175" y="169498"/>
                  <a:pt x="212361" y="214313"/>
                  <a:pt x="157163" y="214313"/>
                </a:cubicBezTo>
                <a:cubicBezTo>
                  <a:pt x="101964" y="214313"/>
                  <a:pt x="57150" y="169498"/>
                  <a:pt x="57150" y="114300"/>
                </a:cubicBezTo>
                <a:close/>
                <a:moveTo>
                  <a:pt x="0" y="414338"/>
                </a:moveTo>
                <a:cubicBezTo>
                  <a:pt x="0" y="327541"/>
                  <a:pt x="70366" y="257175"/>
                  <a:pt x="157163" y="257175"/>
                </a:cubicBezTo>
                <a:cubicBezTo>
                  <a:pt x="243959" y="257175"/>
                  <a:pt x="314325" y="327541"/>
                  <a:pt x="314325" y="414338"/>
                </a:cubicBezTo>
                <a:lnTo>
                  <a:pt x="314325" y="419695"/>
                </a:lnTo>
                <a:cubicBezTo>
                  <a:pt x="314325" y="440412"/>
                  <a:pt x="297537" y="457200"/>
                  <a:pt x="276820" y="457200"/>
                </a:cubicBezTo>
                <a:lnTo>
                  <a:pt x="37505" y="457200"/>
                </a:lnTo>
                <a:cubicBezTo>
                  <a:pt x="16788" y="457200"/>
                  <a:pt x="0" y="440412"/>
                  <a:pt x="0" y="419695"/>
                </a:cubicBezTo>
                <a:lnTo>
                  <a:pt x="0" y="414338"/>
                </a:lnTo>
                <a:close/>
                <a:moveTo>
                  <a:pt x="385763" y="57150"/>
                </a:moveTo>
                <a:cubicBezTo>
                  <a:pt x="433075" y="57150"/>
                  <a:pt x="471488" y="95562"/>
                  <a:pt x="471488" y="142875"/>
                </a:cubicBezTo>
                <a:cubicBezTo>
                  <a:pt x="471488" y="190188"/>
                  <a:pt x="433075" y="228600"/>
                  <a:pt x="385763" y="228600"/>
                </a:cubicBezTo>
                <a:cubicBezTo>
                  <a:pt x="338450" y="228600"/>
                  <a:pt x="300038" y="190188"/>
                  <a:pt x="300038" y="142875"/>
                </a:cubicBezTo>
                <a:cubicBezTo>
                  <a:pt x="300038" y="95562"/>
                  <a:pt x="338450" y="57150"/>
                  <a:pt x="385763" y="57150"/>
                </a:cubicBezTo>
                <a:close/>
                <a:moveTo>
                  <a:pt x="385763" y="271463"/>
                </a:moveTo>
                <a:cubicBezTo>
                  <a:pt x="456754" y="271463"/>
                  <a:pt x="514350" y="329059"/>
                  <a:pt x="514350" y="400050"/>
                </a:cubicBezTo>
                <a:lnTo>
                  <a:pt x="514350" y="420053"/>
                </a:lnTo>
                <a:cubicBezTo>
                  <a:pt x="514350" y="440591"/>
                  <a:pt x="497741" y="457200"/>
                  <a:pt x="477203" y="457200"/>
                </a:cubicBezTo>
                <a:lnTo>
                  <a:pt x="347901" y="457200"/>
                </a:lnTo>
                <a:cubicBezTo>
                  <a:pt x="353794" y="446038"/>
                  <a:pt x="357187" y="433268"/>
                  <a:pt x="357187" y="419695"/>
                </a:cubicBezTo>
                <a:lnTo>
                  <a:pt x="357187" y="414338"/>
                </a:lnTo>
                <a:cubicBezTo>
                  <a:pt x="357187" y="368350"/>
                  <a:pt x="341650" y="326023"/>
                  <a:pt x="315664" y="292269"/>
                </a:cubicBezTo>
                <a:cubicBezTo>
                  <a:pt x="335846" y="279142"/>
                  <a:pt x="359956" y="271463"/>
                  <a:pt x="385762" y="271463"/>
                </a:cubicBezTo>
                <a:close/>
              </a:path>
            </a:pathLst>
          </a:custGeom>
          <a:solidFill>
            <a:srgbClr val="34385E"/>
          </a:solidFill>
          <a:ln/>
        </p:spPr>
      </p:sp>
      <p:sp>
        <p:nvSpPr>
          <p:cNvPr id="16" name="Shape 11"/>
          <p:cNvSpPr/>
          <p:nvPr/>
        </p:nvSpPr>
        <p:spPr>
          <a:xfrm>
            <a:off x="8149339" y="351748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79338" y="64815"/>
                </a:moveTo>
                <a:lnTo>
                  <a:pt x="190500" y="80218"/>
                </a:lnTo>
                <a:lnTo>
                  <a:pt x="201662" y="64815"/>
                </a:lnTo>
                <a:cubicBezTo>
                  <a:pt x="220266" y="39067"/>
                  <a:pt x="250180" y="23812"/>
                  <a:pt x="281955" y="23812"/>
                </a:cubicBezTo>
                <a:cubicBezTo>
                  <a:pt x="336649" y="23812"/>
                  <a:pt x="381000" y="68163"/>
                  <a:pt x="381000" y="122858"/>
                </a:cubicBezTo>
                <a:lnTo>
                  <a:pt x="381000" y="124792"/>
                </a:lnTo>
                <a:cubicBezTo>
                  <a:pt x="381000" y="208285"/>
                  <a:pt x="276895" y="305246"/>
                  <a:pt x="222572" y="346695"/>
                </a:cubicBezTo>
                <a:cubicBezTo>
                  <a:pt x="213345" y="353690"/>
                  <a:pt x="202034" y="357188"/>
                  <a:pt x="190500" y="357188"/>
                </a:cubicBezTo>
                <a:cubicBezTo>
                  <a:pt x="178966" y="357188"/>
                  <a:pt x="167580" y="353764"/>
                  <a:pt x="158428" y="346695"/>
                </a:cubicBezTo>
                <a:cubicBezTo>
                  <a:pt x="104105" y="305246"/>
                  <a:pt x="0" y="208285"/>
                  <a:pt x="0" y="124792"/>
                </a:cubicBezTo>
                <a:lnTo>
                  <a:pt x="0" y="122858"/>
                </a:lnTo>
                <a:cubicBezTo>
                  <a:pt x="0" y="68163"/>
                  <a:pt x="44351" y="23812"/>
                  <a:pt x="99045" y="23812"/>
                </a:cubicBezTo>
                <a:cubicBezTo>
                  <a:pt x="130820" y="23812"/>
                  <a:pt x="160734" y="39067"/>
                  <a:pt x="179338" y="64815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7" name="Text 12"/>
          <p:cNvSpPr/>
          <p:nvPr/>
        </p:nvSpPr>
        <p:spPr>
          <a:xfrm>
            <a:off x="8656658" y="3301682"/>
            <a:ext cx="30734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b="1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"Potser ha tingut un mal dia..."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7626910" y="4317256"/>
            <a:ext cx="41021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canvi de relat redueix tensió, convida a preguntar i mostra que l’altre forma part de la nostra comunitat i mereix atenció.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545" y="3815080"/>
            <a:ext cx="5547360" cy="4921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Preguntes màgiques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60.png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 rot="5400000" flipH="1">
            <a:off x="8475980" y="2972435"/>
            <a:ext cx="1301115" cy="9766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3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7:28-d2nfa018bjvh7rlj0f7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385" y="1950085"/>
            <a:ext cx="4074795" cy="377825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53894" y="1219859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Les Dues Preguntes que ho Canvien Tot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-106" y="193069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Quan detectem emoció, llançar aquestes preguntes obre canals de connexió.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512394" y="2692372"/>
            <a:ext cx="4864100" cy="2946400"/>
          </a:xfrm>
          <a:custGeom>
            <a:avLst/>
            <a:gdLst/>
            <a:ahLst/>
            <a:cxnLst/>
            <a:rect l="l" t="t" r="r" b="b"/>
            <a:pathLst>
              <a:path w="4864100" h="2946400">
                <a:moveTo>
                  <a:pt x="152388" y="0"/>
                </a:moveTo>
                <a:lnTo>
                  <a:pt x="4711712" y="0"/>
                </a:lnTo>
                <a:cubicBezTo>
                  <a:pt x="4795874" y="0"/>
                  <a:pt x="4864100" y="68226"/>
                  <a:pt x="4864100" y="152388"/>
                </a:cubicBezTo>
                <a:lnTo>
                  <a:pt x="4864100" y="2794012"/>
                </a:lnTo>
                <a:cubicBezTo>
                  <a:pt x="4864100" y="2878174"/>
                  <a:pt x="4795874" y="2946400"/>
                  <a:pt x="4711712" y="2946400"/>
                </a:cubicBezTo>
                <a:lnTo>
                  <a:pt x="152388" y="2946400"/>
                </a:lnTo>
                <a:cubicBezTo>
                  <a:pt x="68226" y="2946400"/>
                  <a:pt x="0" y="2878174"/>
                  <a:pt x="0" y="2794012"/>
                </a:cubicBezTo>
                <a:lnTo>
                  <a:pt x="0" y="152388"/>
                </a:lnTo>
                <a:cubicBezTo>
                  <a:pt x="0" y="68283"/>
                  <a:pt x="68283" y="0"/>
                  <a:pt x="152388" y="0"/>
                </a:cubicBezTo>
                <a:close/>
              </a:path>
            </a:pathLst>
          </a:custGeom>
          <a:solidFill>
            <a:srgbClr val="3341B8">
              <a:alpha val="10196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8" name="Shape 3"/>
          <p:cNvSpPr/>
          <p:nvPr/>
        </p:nvSpPr>
        <p:spPr>
          <a:xfrm>
            <a:off x="2438478" y="2997115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9" name="Text 4"/>
          <p:cNvSpPr/>
          <p:nvPr/>
        </p:nvSpPr>
        <p:spPr>
          <a:xfrm>
            <a:off x="2560800" y="3251186"/>
            <a:ext cx="774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553553" y="4216088"/>
            <a:ext cx="2781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"Com et sents?"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817137" y="4723874"/>
            <a:ext cx="4254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Mostra interès sincer i crea un espai segur per expressar-se.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5897669" y="3860318"/>
            <a:ext cx="901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80000"/>
              </a:lnSpc>
              <a:buNone/>
            </a:pPr>
            <a:r>
              <a:rPr lang="en-US" sz="4800" dirty="0">
                <a:solidFill>
                  <a:srgbClr val="6052C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+</a:t>
            </a: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6811013" y="2692372"/>
            <a:ext cx="4864100" cy="2946400"/>
          </a:xfrm>
          <a:custGeom>
            <a:avLst/>
            <a:gdLst/>
            <a:ahLst/>
            <a:cxnLst/>
            <a:rect l="l" t="t" r="r" b="b"/>
            <a:pathLst>
              <a:path w="4864100" h="2946400">
                <a:moveTo>
                  <a:pt x="152388" y="0"/>
                </a:moveTo>
                <a:lnTo>
                  <a:pt x="4711712" y="0"/>
                </a:lnTo>
                <a:cubicBezTo>
                  <a:pt x="4795874" y="0"/>
                  <a:pt x="4864100" y="68226"/>
                  <a:pt x="4864100" y="152388"/>
                </a:cubicBezTo>
                <a:lnTo>
                  <a:pt x="4864100" y="2794012"/>
                </a:lnTo>
                <a:cubicBezTo>
                  <a:pt x="4864100" y="2878174"/>
                  <a:pt x="4795874" y="2946400"/>
                  <a:pt x="4711712" y="2946400"/>
                </a:cubicBezTo>
                <a:lnTo>
                  <a:pt x="152388" y="2946400"/>
                </a:lnTo>
                <a:cubicBezTo>
                  <a:pt x="68226" y="2946400"/>
                  <a:pt x="0" y="2878174"/>
                  <a:pt x="0" y="2794012"/>
                </a:cubicBezTo>
                <a:lnTo>
                  <a:pt x="0" y="152388"/>
                </a:lnTo>
                <a:cubicBezTo>
                  <a:pt x="0" y="68283"/>
                  <a:pt x="68283" y="0"/>
                  <a:pt x="152388" y="0"/>
                </a:cubicBezTo>
                <a:close/>
              </a:path>
            </a:pathLst>
          </a:custGeom>
          <a:solidFill>
            <a:srgbClr val="4D5EFF">
              <a:alpha val="10196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4" name="Shape 9"/>
          <p:cNvSpPr/>
          <p:nvPr/>
        </p:nvSpPr>
        <p:spPr>
          <a:xfrm>
            <a:off x="8737097" y="2997115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5" name="Text 10"/>
          <p:cNvSpPr/>
          <p:nvPr/>
        </p:nvSpPr>
        <p:spPr>
          <a:xfrm>
            <a:off x="8859419" y="3251186"/>
            <a:ext cx="774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7725314" y="4216088"/>
            <a:ext cx="3035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b="1" dirty="0">
                <a:solidFill>
                  <a:srgbClr val="4D5E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"Què necessites?"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7115756" y="4723874"/>
            <a:ext cx="4254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Ofereix ajut concret i demostra que vols fer alguna cosa.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-106" y="762744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Exemple Pràctic de Conversa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1066779" y="1676797"/>
            <a:ext cx="1130300" cy="1130300"/>
          </a:xfrm>
          <a:custGeom>
            <a:avLst/>
            <a:gdLst/>
            <a:ahLst/>
            <a:cxnLst/>
            <a:rect l="l" t="t" r="r" b="b"/>
            <a:pathLst>
              <a:path w="1130300" h="1130300">
                <a:moveTo>
                  <a:pt x="565150" y="0"/>
                </a:moveTo>
                <a:lnTo>
                  <a:pt x="565150" y="0"/>
                </a:lnTo>
                <a:cubicBezTo>
                  <a:pt x="877065" y="0"/>
                  <a:pt x="1130300" y="253235"/>
                  <a:pt x="1130300" y="565150"/>
                </a:cubicBezTo>
                <a:lnTo>
                  <a:pt x="1130300" y="565150"/>
                </a:lnTo>
                <a:cubicBezTo>
                  <a:pt x="1130300" y="877065"/>
                  <a:pt x="877065" y="1130300"/>
                  <a:pt x="565150" y="1130300"/>
                </a:cubicBezTo>
                <a:lnTo>
                  <a:pt x="565150" y="1130300"/>
                </a:lnTo>
                <a:cubicBezTo>
                  <a:pt x="253235" y="1130300"/>
                  <a:pt x="0" y="877065"/>
                  <a:pt x="0" y="565150"/>
                </a:cubicBezTo>
                <a:lnTo>
                  <a:pt x="0" y="565150"/>
                </a:lnTo>
                <a:cubicBezTo>
                  <a:pt x="0" y="253235"/>
                  <a:pt x="253235" y="0"/>
                  <a:pt x="56515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45357">
            <a:solidFill>
              <a:srgbClr val="6052C8">
                <a:alpha val="50196"/>
              </a:srgbClr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pic>
        <p:nvPicPr>
          <p:cNvPr id="7" name="Image 3" descr="https://kimi-web-img.moonshot.cn/img/uchealth-wp-uploads.s3.amazonaws.com/682e5194e1e26f3af22ce27010f69ea6031f968a.jpg"/>
          <p:cNvPicPr>
            <a:picLocks noChangeAspect="1"/>
          </p:cNvPicPr>
          <p:nvPr/>
        </p:nvPicPr>
        <p:blipFill>
          <a:blip r:embed="rId6"/>
          <a:srcRect l="16667" r="16667"/>
          <a:stretch/>
        </p:blipFill>
        <p:spPr>
          <a:xfrm>
            <a:off x="1112136" y="1722152"/>
            <a:ext cx="1130300" cy="1130300"/>
          </a:xfrm>
          <a:prstGeom prst="roundRect">
            <a:avLst>
              <a:gd name="adj" fmla="val 50000"/>
            </a:avLst>
          </a:prstGeom>
        </p:spPr>
      </p:pic>
      <p:sp>
        <p:nvSpPr>
          <p:cNvPr id="8" name="Text 2"/>
          <p:cNvSpPr/>
          <p:nvPr/>
        </p:nvSpPr>
        <p:spPr>
          <a:xfrm>
            <a:off x="951508" y="2997470"/>
            <a:ext cx="1447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Alumne A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693539" y="3302211"/>
            <a:ext cx="196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(Suspèn i es tanca)</a:t>
            </a:r>
            <a:endParaRPr lang="en-US" sz="1600" dirty="0"/>
          </a:p>
        </p:txBody>
      </p:sp>
      <p:sp>
        <p:nvSpPr>
          <p:cNvPr id="10" name="Shape 4"/>
          <p:cNvSpPr/>
          <p:nvPr/>
        </p:nvSpPr>
        <p:spPr>
          <a:xfrm>
            <a:off x="4394250" y="2108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48806" y="248781"/>
                </a:moveTo>
                <a:cubicBezTo>
                  <a:pt x="459968" y="237619"/>
                  <a:pt x="459968" y="219492"/>
                  <a:pt x="448806" y="208330"/>
                </a:cubicBezTo>
                <a:lnTo>
                  <a:pt x="305931" y="65455"/>
                </a:lnTo>
                <a:cubicBezTo>
                  <a:pt x="294769" y="54293"/>
                  <a:pt x="276642" y="54293"/>
                  <a:pt x="265480" y="65455"/>
                </a:cubicBezTo>
                <a:cubicBezTo>
                  <a:pt x="254318" y="76617"/>
                  <a:pt x="254318" y="94744"/>
                  <a:pt x="265480" y="105906"/>
                </a:cubicBezTo>
                <a:lnTo>
                  <a:pt x="35959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359599" y="257175"/>
                </a:lnTo>
                <a:lnTo>
                  <a:pt x="265480" y="351294"/>
                </a:lnTo>
                <a:cubicBezTo>
                  <a:pt x="254317" y="362456"/>
                  <a:pt x="254317" y="380583"/>
                  <a:pt x="265480" y="391745"/>
                </a:cubicBezTo>
                <a:cubicBezTo>
                  <a:pt x="276642" y="402908"/>
                  <a:pt x="294769" y="402908"/>
                  <a:pt x="305931" y="391745"/>
                </a:cubicBezTo>
                <a:lnTo>
                  <a:pt x="448806" y="248870"/>
                </a:lnTo>
                <a:close/>
              </a:path>
            </a:pathLst>
          </a:custGeom>
          <a:solidFill>
            <a:srgbClr val="6052C8"/>
          </a:solidFill>
          <a:ln/>
        </p:spPr>
      </p:sp>
      <p:sp>
        <p:nvSpPr>
          <p:cNvPr id="11" name="Shape 5"/>
          <p:cNvSpPr/>
          <p:nvPr/>
        </p:nvSpPr>
        <p:spPr>
          <a:xfrm>
            <a:off x="3900183" y="2667211"/>
            <a:ext cx="1447800" cy="457200"/>
          </a:xfrm>
          <a:custGeom>
            <a:avLst/>
            <a:gdLst/>
            <a:ahLst/>
            <a:cxnLst/>
            <a:rect l="l" t="t" r="r" b="b"/>
            <a:pathLst>
              <a:path w="1447800" h="457200">
                <a:moveTo>
                  <a:pt x="101599" y="0"/>
                </a:moveTo>
                <a:lnTo>
                  <a:pt x="1346201" y="0"/>
                </a:lnTo>
                <a:cubicBezTo>
                  <a:pt x="1402313" y="0"/>
                  <a:pt x="1447800" y="45487"/>
                  <a:pt x="1447800" y="101599"/>
                </a:cubicBezTo>
                <a:lnTo>
                  <a:pt x="1447800" y="355601"/>
                </a:lnTo>
                <a:cubicBezTo>
                  <a:pt x="1447800" y="411713"/>
                  <a:pt x="1402313" y="457200"/>
                  <a:pt x="13462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3341B8">
              <a:alpha val="10196"/>
            </a:srgbClr>
          </a:solidFill>
          <a:ln/>
        </p:spPr>
      </p:sp>
      <p:sp>
        <p:nvSpPr>
          <p:cNvPr id="12" name="Text 6"/>
          <p:cNvSpPr/>
          <p:nvPr/>
        </p:nvSpPr>
        <p:spPr>
          <a:xfrm>
            <a:off x="3646183" y="2667211"/>
            <a:ext cx="19558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"Com et sents?"</a:t>
            </a:r>
            <a:endParaRPr lang="en-US" sz="1600" dirty="0"/>
          </a:p>
        </p:txBody>
      </p:sp>
      <p:sp>
        <p:nvSpPr>
          <p:cNvPr id="13" name="Shape 7"/>
          <p:cNvSpPr/>
          <p:nvPr/>
        </p:nvSpPr>
        <p:spPr>
          <a:xfrm>
            <a:off x="6959664" y="1676797"/>
            <a:ext cx="1130300" cy="1130300"/>
          </a:xfrm>
          <a:custGeom>
            <a:avLst/>
            <a:gdLst/>
            <a:ahLst/>
            <a:cxnLst/>
            <a:rect l="l" t="t" r="r" b="b"/>
            <a:pathLst>
              <a:path w="1130300" h="1130300">
                <a:moveTo>
                  <a:pt x="565150" y="0"/>
                </a:moveTo>
                <a:lnTo>
                  <a:pt x="565150" y="0"/>
                </a:lnTo>
                <a:cubicBezTo>
                  <a:pt x="877065" y="0"/>
                  <a:pt x="1130300" y="253235"/>
                  <a:pt x="1130300" y="565150"/>
                </a:cubicBezTo>
                <a:lnTo>
                  <a:pt x="1130300" y="565150"/>
                </a:lnTo>
                <a:cubicBezTo>
                  <a:pt x="1130300" y="877065"/>
                  <a:pt x="877065" y="1130300"/>
                  <a:pt x="565150" y="1130300"/>
                </a:cubicBezTo>
                <a:lnTo>
                  <a:pt x="565150" y="1130300"/>
                </a:lnTo>
                <a:cubicBezTo>
                  <a:pt x="253235" y="1130300"/>
                  <a:pt x="0" y="877065"/>
                  <a:pt x="0" y="565150"/>
                </a:cubicBezTo>
                <a:lnTo>
                  <a:pt x="0" y="565150"/>
                </a:lnTo>
                <a:cubicBezTo>
                  <a:pt x="0" y="253235"/>
                  <a:pt x="253235" y="0"/>
                  <a:pt x="56515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45357">
            <a:solidFill>
              <a:srgbClr val="4D5EFF">
                <a:alpha val="50196"/>
              </a:srgbClr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pic>
        <p:nvPicPr>
          <p:cNvPr id="14" name="Image 4" descr="https://kimi-web-img.moonshot.cn/img/mytherapynyc.com/8d0117ef71ad2a2d512b9f9dd37eaa61a1e5772e.jpg"/>
          <p:cNvPicPr>
            <a:picLocks noChangeAspect="1"/>
          </p:cNvPicPr>
          <p:nvPr/>
        </p:nvPicPr>
        <p:blipFill>
          <a:blip r:embed="rId7"/>
          <a:srcRect l="15445" r="15445"/>
          <a:stretch/>
        </p:blipFill>
        <p:spPr>
          <a:xfrm>
            <a:off x="7005020" y="1722152"/>
            <a:ext cx="1130300" cy="1130300"/>
          </a:xfrm>
          <a:prstGeom prst="roundRect">
            <a:avLst>
              <a:gd name="adj" fmla="val 50000"/>
            </a:avLst>
          </a:prstGeom>
        </p:spPr>
      </p:pic>
      <p:sp>
        <p:nvSpPr>
          <p:cNvPr id="15" name="Text 8"/>
          <p:cNvSpPr/>
          <p:nvPr/>
        </p:nvSpPr>
        <p:spPr>
          <a:xfrm>
            <a:off x="6850771" y="2997470"/>
            <a:ext cx="143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Alumne B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6520160" y="3302211"/>
            <a:ext cx="2095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(Formula preguntes)</a:t>
            </a: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>
            <a:off x="10287135" y="2108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8394" y="208419"/>
                </a:moveTo>
                <a:cubicBezTo>
                  <a:pt x="-2768" y="219581"/>
                  <a:pt x="-2768" y="237708"/>
                  <a:pt x="8394" y="248870"/>
                </a:cubicBezTo>
                <a:lnTo>
                  <a:pt x="151269" y="391745"/>
                </a:lnTo>
                <a:cubicBezTo>
                  <a:pt x="162431" y="402908"/>
                  <a:pt x="180558" y="402908"/>
                  <a:pt x="191720" y="391745"/>
                </a:cubicBezTo>
                <a:cubicBezTo>
                  <a:pt x="202883" y="380583"/>
                  <a:pt x="202883" y="362456"/>
                  <a:pt x="191720" y="351294"/>
                </a:cubicBezTo>
                <a:lnTo>
                  <a:pt x="97601" y="257175"/>
                </a:lnTo>
                <a:lnTo>
                  <a:pt x="428625" y="257175"/>
                </a:lnTo>
                <a:cubicBezTo>
                  <a:pt x="444431" y="257175"/>
                  <a:pt x="457200" y="244406"/>
                  <a:pt x="457200" y="228600"/>
                </a:cubicBezTo>
                <a:cubicBezTo>
                  <a:pt x="457200" y="212794"/>
                  <a:pt x="444431" y="200025"/>
                  <a:pt x="428625" y="200025"/>
                </a:cubicBezTo>
                <a:lnTo>
                  <a:pt x="97601" y="200025"/>
                </a:lnTo>
                <a:lnTo>
                  <a:pt x="191720" y="105906"/>
                </a:lnTo>
                <a:cubicBezTo>
                  <a:pt x="202883" y="94744"/>
                  <a:pt x="202883" y="76617"/>
                  <a:pt x="191720" y="65455"/>
                </a:cubicBezTo>
                <a:cubicBezTo>
                  <a:pt x="180558" y="54293"/>
                  <a:pt x="162431" y="54293"/>
                  <a:pt x="151269" y="65455"/>
                </a:cubicBezTo>
                <a:lnTo>
                  <a:pt x="8394" y="208330"/>
                </a:ln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8" name="Shape 11"/>
          <p:cNvSpPr/>
          <p:nvPr/>
        </p:nvSpPr>
        <p:spPr>
          <a:xfrm>
            <a:off x="9674005" y="2667211"/>
            <a:ext cx="1689100" cy="457200"/>
          </a:xfrm>
          <a:custGeom>
            <a:avLst/>
            <a:gdLst/>
            <a:ahLst/>
            <a:cxnLst/>
            <a:rect l="l" t="t" r="r" b="b"/>
            <a:pathLst>
              <a:path w="1689100" h="457200">
                <a:moveTo>
                  <a:pt x="101599" y="0"/>
                </a:moveTo>
                <a:lnTo>
                  <a:pt x="1587501" y="0"/>
                </a:lnTo>
                <a:cubicBezTo>
                  <a:pt x="1643613" y="0"/>
                  <a:pt x="1689100" y="45487"/>
                  <a:pt x="1689100" y="101599"/>
                </a:cubicBezTo>
                <a:lnTo>
                  <a:pt x="1689100" y="355601"/>
                </a:lnTo>
                <a:cubicBezTo>
                  <a:pt x="1689100" y="411713"/>
                  <a:pt x="1643613" y="457200"/>
                  <a:pt x="15875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4D5EFF">
              <a:alpha val="10196"/>
            </a:srgbClr>
          </a:solidFill>
          <a:ln/>
        </p:spPr>
      </p:sp>
      <p:sp>
        <p:nvSpPr>
          <p:cNvPr id="19" name="Text 12"/>
          <p:cNvSpPr/>
          <p:nvPr/>
        </p:nvSpPr>
        <p:spPr>
          <a:xfrm>
            <a:off x="9420005" y="2667211"/>
            <a:ext cx="21971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"Fatal... he suspès."</a:t>
            </a: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924444" y="3759327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151269" y="448806"/>
                </a:moveTo>
                <a:cubicBezTo>
                  <a:pt x="162431" y="459968"/>
                  <a:pt x="180558" y="459968"/>
                  <a:pt x="191720" y="448806"/>
                </a:cubicBezTo>
                <a:lnTo>
                  <a:pt x="334595" y="305931"/>
                </a:lnTo>
                <a:cubicBezTo>
                  <a:pt x="345758" y="294769"/>
                  <a:pt x="345758" y="276642"/>
                  <a:pt x="334595" y="265480"/>
                </a:cubicBezTo>
                <a:cubicBezTo>
                  <a:pt x="323433" y="254318"/>
                  <a:pt x="305306" y="254318"/>
                  <a:pt x="294144" y="265480"/>
                </a:cubicBezTo>
                <a:lnTo>
                  <a:pt x="200025" y="359599"/>
                </a:lnTo>
                <a:lnTo>
                  <a:pt x="200025" y="28575"/>
                </a:lnTo>
                <a:cubicBezTo>
                  <a:pt x="200025" y="12769"/>
                  <a:pt x="187256" y="0"/>
                  <a:pt x="171450" y="0"/>
                </a:cubicBezTo>
                <a:cubicBezTo>
                  <a:pt x="155644" y="0"/>
                  <a:pt x="142875" y="12769"/>
                  <a:pt x="142875" y="28575"/>
                </a:cubicBezTo>
                <a:lnTo>
                  <a:pt x="142875" y="359599"/>
                </a:lnTo>
                <a:lnTo>
                  <a:pt x="48756" y="265480"/>
                </a:lnTo>
                <a:cubicBezTo>
                  <a:pt x="37594" y="254317"/>
                  <a:pt x="19467" y="254317"/>
                  <a:pt x="8305" y="265480"/>
                </a:cubicBezTo>
                <a:cubicBezTo>
                  <a:pt x="-2858" y="276642"/>
                  <a:pt x="-2858" y="294769"/>
                  <a:pt x="8305" y="305931"/>
                </a:cubicBezTo>
                <a:lnTo>
                  <a:pt x="151180" y="448806"/>
                </a:ln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21" name="Shape 14"/>
          <p:cNvSpPr/>
          <p:nvPr/>
        </p:nvSpPr>
        <p:spPr>
          <a:xfrm>
            <a:off x="3251186" y="4419485"/>
            <a:ext cx="5689600" cy="1676400"/>
          </a:xfrm>
          <a:custGeom>
            <a:avLst/>
            <a:gdLst/>
            <a:ahLst/>
            <a:cxnLst/>
            <a:rect l="l" t="t" r="r" b="b"/>
            <a:pathLst>
              <a:path w="5689600" h="1676400">
                <a:moveTo>
                  <a:pt x="101607" y="0"/>
                </a:moveTo>
                <a:lnTo>
                  <a:pt x="5587993" y="0"/>
                </a:lnTo>
                <a:cubicBezTo>
                  <a:pt x="5644109" y="0"/>
                  <a:pt x="5689600" y="45491"/>
                  <a:pt x="5689600" y="101607"/>
                </a:cubicBezTo>
                <a:lnTo>
                  <a:pt x="5689600" y="1574793"/>
                </a:lnTo>
                <a:cubicBezTo>
                  <a:pt x="5689600" y="1630909"/>
                  <a:pt x="5644109" y="1676400"/>
                  <a:pt x="5587993" y="1676400"/>
                </a:cubicBezTo>
                <a:lnTo>
                  <a:pt x="101607" y="1676400"/>
                </a:lnTo>
                <a:cubicBezTo>
                  <a:pt x="45491" y="1676400"/>
                  <a:pt x="0" y="1630909"/>
                  <a:pt x="0" y="15747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341B8">
              <a:alpha val="1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2" name="Text 15"/>
          <p:cNvSpPr/>
          <p:nvPr/>
        </p:nvSpPr>
        <p:spPr>
          <a:xfrm>
            <a:off x="3200230" y="4622530"/>
            <a:ext cx="5791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3341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Resultat: Connexió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3454230" y="4977944"/>
            <a:ext cx="5283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seqüència converteix una actitud negativa en una demanda clara: </a:t>
            </a:r>
            <a:r>
              <a:rPr lang="en-US" sz="1600" dirty="0">
                <a:solidFill>
                  <a:srgbClr val="FFFFFF"/>
                </a:solidFill>
                <a:highlight>
                  <a:srgbClr val="4D5EFF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"Parlar una estona" </a:t>
            </a: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Ara es pot satisfer fàcilment.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717</Words>
  <Application>Microsoft Office PowerPoint</Application>
  <PresentationFormat>Panorámica</PresentationFormat>
  <Paragraphs>122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Noto Sans SC</vt:lpstr>
      <vt:lpstr>MiSans</vt:lpstr>
      <vt:lpstr>Custom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Connecta amb Empatia</dc:title>
  <dc:subject>Connecta amb Empatia</dc:subject>
  <dc:creator>Kimi</dc:creator>
  <cp:lastModifiedBy>Riera Forteza, Bartomeu</cp:lastModifiedBy>
  <cp:revision>2</cp:revision>
  <dcterms:created xsi:type="dcterms:W3CDTF">2025-10-30T10:29:13Z</dcterms:created>
  <dcterms:modified xsi:type="dcterms:W3CDTF">2025-10-30T10:32:09Z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{"Label":"Connecta amb Empatia","ContentProducer":"001191110108MACG2KBH8F10000","ProduceID":"d41jllhrqpm2d02398lg","ReservedCode1":"","ContentPropagator":"001191110108MACG2KBH8F20000","PropagateID":"d41jllhrqpm2d02398lg","ReservedCode2":""}</vt:lpwstr>
  </property>
</Properties>
</file>